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2" r:id="rId2"/>
    <p:sldMasterId id="2147483690" r:id="rId3"/>
    <p:sldMasterId id="2147483702" r:id="rId4"/>
    <p:sldMasterId id="2147483704" r:id="rId5"/>
  </p:sldMasterIdLst>
  <p:notesMasterIdLst>
    <p:notesMasterId r:id="rId9"/>
  </p:notesMasterIdLst>
  <p:sldIdLst>
    <p:sldId id="269" r:id="rId6"/>
    <p:sldId id="267" r:id="rId7"/>
    <p:sldId id="264" r:id="rId8"/>
  </p:sldIdLst>
  <p:sldSz cx="7200900" cy="9721850"/>
  <p:notesSz cx="7104063" cy="10234613"/>
  <p:defaultTextStyle>
    <a:defPPr>
      <a:defRPr lang="en-US"/>
    </a:defPPr>
    <a:lvl1pPr marL="0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12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9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25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82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38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94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51" algn="l" defTabSz="4570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4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2881" userDrawn="1">
          <p15:clr>
            <a:srgbClr val="A4A3A4"/>
          </p15:clr>
        </p15:guide>
        <p15:guide id="4" pos="22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C4437"/>
    <a:srgbClr val="E6E3C1"/>
    <a:srgbClr val="0000FF"/>
    <a:srgbClr val="787472"/>
    <a:srgbClr val="100068"/>
    <a:srgbClr val="F1E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5863" autoAdjust="0"/>
  </p:normalViewPr>
  <p:slideViewPr>
    <p:cSldViewPr snapToGrid="0" showGuides="1">
      <p:cViewPr>
        <p:scale>
          <a:sx n="100" d="100"/>
          <a:sy n="100" d="100"/>
        </p:scale>
        <p:origin x="2562" y="-1080"/>
      </p:cViewPr>
      <p:guideLst>
        <p:guide orient="horz" pos="2744"/>
        <p:guide pos="2381"/>
        <p:guide orient="horz" pos="2881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042" cy="513789"/>
          </a:xfrm>
          <a:prstGeom prst="rect">
            <a:avLst/>
          </a:prstGeom>
        </p:spPr>
        <p:txBody>
          <a:bodyPr vert="horz" lIns="95475" tIns="47737" rIns="95475" bIns="47737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75" tIns="47737" rIns="95475" bIns="47737" rtlCol="0"/>
          <a:lstStyle>
            <a:lvl1pPr algn="r">
              <a:defRPr sz="1300"/>
            </a:lvl1pPr>
          </a:lstStyle>
          <a:p>
            <a:fld id="{2ABB0E0B-7558-4786-B807-428B7CF3C4A5}" type="datetimeFigureOut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79525"/>
            <a:ext cx="25574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5" tIns="47737" rIns="95475" bIns="477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07" y="4925459"/>
            <a:ext cx="5684255" cy="4029621"/>
          </a:xfrm>
          <a:prstGeom prst="rect">
            <a:avLst/>
          </a:prstGeom>
        </p:spPr>
        <p:txBody>
          <a:bodyPr vert="horz" lIns="95475" tIns="47737" rIns="95475" bIns="477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0825"/>
            <a:ext cx="3079042" cy="513789"/>
          </a:xfrm>
          <a:prstGeom prst="rect">
            <a:avLst/>
          </a:prstGeom>
        </p:spPr>
        <p:txBody>
          <a:bodyPr vert="horz" lIns="95475" tIns="47737" rIns="95475" bIns="47737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348" y="9720825"/>
            <a:ext cx="3079040" cy="513789"/>
          </a:xfrm>
          <a:prstGeom prst="rect">
            <a:avLst/>
          </a:prstGeom>
        </p:spPr>
        <p:txBody>
          <a:bodyPr vert="horz" lIns="95475" tIns="47737" rIns="95475" bIns="47737" rtlCol="0" anchor="b"/>
          <a:lstStyle>
            <a:lvl1pPr algn="r">
              <a:defRPr sz="1300"/>
            </a:lvl1pPr>
          </a:lstStyle>
          <a:p>
            <a:fld id="{07A55BCA-7DEE-4946-BB8F-734C405430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55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12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9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25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82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38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94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51" algn="l" defTabSz="91411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73300" y="1279525"/>
            <a:ext cx="2557463" cy="34528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55BCA-7DEE-4946-BB8F-734C4054301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303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73300" y="1279525"/>
            <a:ext cx="2557463" cy="34528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55BCA-7DEE-4946-BB8F-734C4054301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07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03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71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48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62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13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379FC9-813E-42DD-BC06-E579FCEB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3" y="517525"/>
            <a:ext cx="6210299" cy="18796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31327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760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EBA7842-AFA7-4F11-9F95-89EE24BD2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200900" cy="9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5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55857" rtl="0" eaLnBrk="1" latinLnBrk="1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</p:titleStyle>
    <p:bodyStyle>
      <a:lvl1pPr marL="188964" indent="-188964" algn="l" defTabSz="755857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89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22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750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679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608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537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46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39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7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7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15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42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71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500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29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5F533372-32FD-412D-B552-3B58B646412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200900" cy="9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1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55857" rtl="0" eaLnBrk="1" latinLnBrk="1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</p:titleStyle>
    <p:bodyStyle>
      <a:lvl1pPr marL="188964" indent="-188964" algn="l" defTabSz="755857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89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22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750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679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608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537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46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394" indent="-188964" algn="l" defTabSz="755857" rtl="0" eaLnBrk="1" latinLnBrk="1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7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7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15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42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71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500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29" algn="l" defTabSz="755857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A8FE4255-50C7-4BB5-B201-856796C644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200900" cy="9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5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306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6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2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474D74D-A850-4750-82A6-3CA93F2996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200900" cy="9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2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306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6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2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7E29B41-B0CE-4531-A8BD-A2FA196AA3C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200900" cy="9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29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708" r:id="rId3"/>
  </p:sldLayoutIdLst>
  <p:txStyles>
    <p:titleStyle>
      <a:lvl1pPr algn="l" defTabSz="914306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6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2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4" indent="-228577" algn="l" defTabSz="914306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1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lif.krcon.co.kr/index?intro=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if.krcon.co.kr/ind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부제목 4">
            <a:extLst>
              <a:ext uri="{FF2B5EF4-FFF2-40B4-BE49-F238E27FC236}">
                <a16:creationId xmlns:a16="http://schemas.microsoft.com/office/drawing/2014/main" id="{1F5B65F3-5DA1-43F0-B1E5-9890E0E3E165}"/>
              </a:ext>
            </a:extLst>
          </p:cNvPr>
          <p:cNvSpPr txBox="1">
            <a:spLocks/>
          </p:cNvSpPr>
          <p:nvPr/>
        </p:nvSpPr>
        <p:spPr>
          <a:xfrm>
            <a:off x="417620" y="7561462"/>
            <a:ext cx="6368190" cy="1607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endParaRPr lang="en-US" altLang="ko-KR" sz="5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9" name="사각형: 둥근 모서리 77">
            <a:extLst>
              <a:ext uri="{FF2B5EF4-FFF2-40B4-BE49-F238E27FC236}">
                <a16:creationId xmlns:a16="http://schemas.microsoft.com/office/drawing/2014/main" id="{43C08114-1517-44C1-9FF7-65EC509BB203}"/>
              </a:ext>
            </a:extLst>
          </p:cNvPr>
          <p:cNvSpPr/>
          <p:nvPr/>
        </p:nvSpPr>
        <p:spPr>
          <a:xfrm>
            <a:off x="171289" y="158334"/>
            <a:ext cx="5500306" cy="48289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382" dirty="0"/>
              <a:t> </a:t>
            </a:r>
            <a:endParaRPr lang="ko-KR" altLang="en-US" sz="2382" dirty="0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92C602B2-F6F0-4E59-850D-D61A17141728}"/>
              </a:ext>
            </a:extLst>
          </p:cNvPr>
          <p:cNvSpPr txBox="1">
            <a:spLocks/>
          </p:cNvSpPr>
          <p:nvPr/>
        </p:nvSpPr>
        <p:spPr>
          <a:xfrm>
            <a:off x="337026" y="192724"/>
            <a:ext cx="5650863" cy="423152"/>
          </a:xfrm>
          <a:prstGeom prst="rect">
            <a:avLst/>
          </a:prstGeom>
        </p:spPr>
        <p:txBody>
          <a:bodyPr anchor="ctr"/>
          <a:lstStyle>
            <a:lvl1pPr algn="l" defTabSz="755934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1pPr>
          </a:lstStyle>
          <a:p>
            <a:r>
              <a:rPr lang="ko-KR" altLang="en-US" sz="18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Medium" panose="00000600000000000000" pitchFamily="2" charset="-127"/>
                <a:ea typeface="KoPub돋움체 Medium" panose="00000600000000000000" pitchFamily="2" charset="-127"/>
                <a:cs typeface="+mn-cs"/>
              </a:rPr>
              <a:t> </a:t>
            </a:r>
            <a:r>
              <a:rPr lang="en-US" altLang="ko-KR" sz="18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Medium" panose="00000600000000000000" pitchFamily="2" charset="-127"/>
                <a:ea typeface="KoPub돋움체 Medium" panose="00000600000000000000" pitchFamily="2" charset="-127"/>
                <a:cs typeface="+mn-cs"/>
              </a:rPr>
              <a:t>MASION de ELIF </a:t>
            </a:r>
            <a:r>
              <a:rPr lang="ko-KR" altLang="en-US" sz="18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Medium" panose="00000600000000000000" pitchFamily="2" charset="-127"/>
                <a:ea typeface="KoPub돋움체 Medium" panose="00000600000000000000" pitchFamily="2" charset="-127"/>
                <a:cs typeface="+mn-cs"/>
              </a:rPr>
              <a:t>사전점검 절차 및 안내</a:t>
            </a:r>
            <a:endParaRPr lang="ko-KR" altLang="en-US" sz="16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KoPub돋움체 Medium" panose="00000600000000000000" pitchFamily="2" charset="-127"/>
              <a:ea typeface="KoPub돋움체 Medium" panose="00000600000000000000" pitchFamily="2" charset="-127"/>
              <a:cs typeface="+mn-cs"/>
            </a:endParaRPr>
          </a:p>
        </p:txBody>
      </p:sp>
      <p:sp>
        <p:nvSpPr>
          <p:cNvPr id="14" name="부제목 4">
            <a:extLst>
              <a:ext uri="{FF2B5EF4-FFF2-40B4-BE49-F238E27FC236}">
                <a16:creationId xmlns:a16="http://schemas.microsoft.com/office/drawing/2014/main" id="{D151EAB2-7EDD-4CAA-A6D2-8122E733E987}"/>
              </a:ext>
            </a:extLst>
          </p:cNvPr>
          <p:cNvSpPr txBox="1">
            <a:spLocks/>
          </p:cNvSpPr>
          <p:nvPr/>
        </p:nvSpPr>
        <p:spPr>
          <a:xfrm>
            <a:off x="375603" y="917733"/>
            <a:ext cx="6368190" cy="1518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안녕하십니까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?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계룡건설  입니다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계약자 여러분의 가정에 항상 건강과 행복이 가득하시길 기원하며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보내주신 뜨거운 성원에 다시 한 번 감사드립니다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algn="l" fontAlgn="base">
              <a:lnSpc>
                <a:spcPct val="100000"/>
              </a:lnSpc>
            </a:pP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“MASION de ELIF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송산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”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은 입주를 앞두고 단지시설 및 세대 내 시공상태를 미리 확인하여 불편 및 부족 사항을 보완하고자 합니다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고객 </a:t>
            </a:r>
            <a:r>
              <a:rPr lang="ko-KR" altLang="en-US" sz="1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여려분의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편의를 위하여 </a:t>
            </a:r>
            <a:r>
              <a:rPr lang="ko-KR" altLang="en-US" sz="1000" b="1" u="sng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사전방문행사를 아래와 같이 진행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하고자 </a:t>
            </a:r>
            <a:r>
              <a:rPr lang="ko-KR" altLang="en-US" sz="1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하오니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협조와 양해 부탁드립니다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원활한 사전점검 행사진행을 위해서 </a:t>
            </a:r>
            <a:r>
              <a:rPr lang="ko-KR" altLang="en-US" sz="1000" b="1" u="sng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입주자 사전점검 인터넷 예약을 진행 할 </a:t>
            </a:r>
            <a:r>
              <a:rPr lang="ko-KR" altLang="en-US" sz="1000" b="1" u="sng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예정</a:t>
            </a:r>
            <a:r>
              <a:rPr lang="ko-KR" altLang="en-US" sz="1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이오니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첨부된 안내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가이드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를 확인하시어</a:t>
            </a: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사전예약 후 행사장 에 방문해 주시기 바랍니다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(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단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인터넷 사용이 어려운 경우 계룡건설 분양관리부 문의 후 예약접수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</a:p>
          <a:p>
            <a:endParaRPr lang="en-US" altLang="ko-KR" sz="10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D1FFF815-B913-421C-9294-EDDC345D5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7926"/>
              </p:ext>
            </p:extLst>
          </p:nvPr>
        </p:nvGraphicFramePr>
        <p:xfrm>
          <a:off x="458283" y="2910040"/>
          <a:ext cx="6389872" cy="85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713">
                  <a:extLst>
                    <a:ext uri="{9D8B030D-6E8A-4147-A177-3AD203B41FA5}">
                      <a16:colId xmlns:a16="http://schemas.microsoft.com/office/drawing/2014/main" val="3568146629"/>
                    </a:ext>
                  </a:extLst>
                </a:gridCol>
                <a:gridCol w="1193554">
                  <a:extLst>
                    <a:ext uri="{9D8B030D-6E8A-4147-A177-3AD203B41FA5}">
                      <a16:colId xmlns:a16="http://schemas.microsoft.com/office/drawing/2014/main" val="530495288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434720819"/>
                    </a:ext>
                  </a:extLst>
                </a:gridCol>
                <a:gridCol w="1374324">
                  <a:extLst>
                    <a:ext uri="{9D8B030D-6E8A-4147-A177-3AD203B41FA5}">
                      <a16:colId xmlns:a16="http://schemas.microsoft.com/office/drawing/2014/main" val="3777231431"/>
                    </a:ext>
                  </a:extLst>
                </a:gridCol>
                <a:gridCol w="1625731">
                  <a:extLst>
                    <a:ext uri="{9D8B030D-6E8A-4147-A177-3AD203B41FA5}">
                      <a16:colId xmlns:a16="http://schemas.microsoft.com/office/drawing/2014/main" val="3601603407"/>
                    </a:ext>
                  </a:extLst>
                </a:gridCol>
              </a:tblGrid>
              <a:tr h="248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rgbClr val="0C4437"/>
                          </a:solidFill>
                          <a:latin typeface="+mj-ea"/>
                          <a:ea typeface="KoPub돋움체 Medium" panose="00000600000000000000"/>
                        </a:rPr>
                        <a:t>사전점검 일시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rgbClr val="0C4437"/>
                          </a:solidFill>
                          <a:latin typeface="+mj-ea"/>
                          <a:ea typeface="KoPub돋움체 Medium" panose="00000600000000000000"/>
                        </a:rPr>
                        <a:t>방문 세대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rgbClr val="0C4437"/>
                          </a:solidFill>
                          <a:latin typeface="+mj-ea"/>
                          <a:ea typeface="KoPub돋움체 Medium" panose="00000600000000000000"/>
                        </a:rPr>
                        <a:t>점검 시간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rgbClr val="0C4437"/>
                          </a:solidFill>
                          <a:latin typeface="+mj-ea"/>
                          <a:ea typeface="KoPub돋움체 Medium" panose="00000600000000000000"/>
                        </a:rPr>
                        <a:t>장소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solidFill>
                            <a:srgbClr val="0C4437"/>
                          </a:solidFill>
                          <a:latin typeface="+mj-ea"/>
                          <a:ea typeface="KoPub돋움체 Medium" panose="00000600000000000000"/>
                        </a:rPr>
                        <a:t>지참물</a:t>
                      </a:r>
                      <a:endParaRPr lang="ko-KR" altLang="en-US" sz="1000" dirty="0">
                        <a:solidFill>
                          <a:srgbClr val="0C4437"/>
                        </a:solidFill>
                        <a:latin typeface="+mj-ea"/>
                        <a:ea typeface="KoPub돋움체 Medium" panose="000006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57797"/>
                  </a:ext>
                </a:extLst>
              </a:tr>
              <a:tr h="6099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2023.12.15(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금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2023.12.17(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일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)</a:t>
                      </a:r>
                      <a:endParaRPr lang="ko-KR" altLang="en-US" sz="9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cap="none" spc="0" dirty="0" err="1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일자별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 예약 세대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오전 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9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시 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30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분</a:t>
                      </a:r>
                      <a:endParaRPr lang="en-US" altLang="ko-KR" sz="9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~</a:t>
                      </a:r>
                    </a:p>
                    <a:p>
                      <a:pPr algn="ctr" latinLnBrk="1"/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오후 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4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EB2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 커뮤니티센터</a:t>
                      </a:r>
                      <a:endParaRPr lang="en-US" altLang="ko-KR" sz="9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  <a:p>
                      <a:pPr algn="ctr" latinLnBrk="1"/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(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화성시 </a:t>
                      </a:r>
                      <a:r>
                        <a:rPr lang="ko-KR" altLang="en-US" sz="900" b="0" cap="none" spc="0" dirty="0" err="1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새솔동</a:t>
                      </a:r>
                      <a:r>
                        <a:rPr lang="ko-KR" altLang="en-US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 </a:t>
                      </a:r>
                      <a:r>
                        <a:rPr lang="en-US" altLang="ko-KR" sz="9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163)</a:t>
                      </a:r>
                      <a:endParaRPr lang="ko-KR" altLang="en-US" sz="9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본인방문 </a:t>
                      </a:r>
                      <a:r>
                        <a:rPr lang="en-US" altLang="ko-KR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: </a:t>
                      </a:r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계약자 신분증</a:t>
                      </a:r>
                      <a:endParaRPr lang="en-US" altLang="ko-KR" sz="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  <a:p>
                      <a:pPr algn="l" latinLnBrk="1"/>
                      <a:endParaRPr lang="en-US" altLang="ko-KR" sz="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  <a:p>
                      <a:pPr algn="l" latinLnBrk="1"/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가족방문 </a:t>
                      </a:r>
                      <a:r>
                        <a:rPr lang="en-US" altLang="ko-KR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: </a:t>
                      </a:r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계약자 신분증</a:t>
                      </a:r>
                      <a:r>
                        <a:rPr lang="en-US" altLang="ko-KR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,</a:t>
                      </a:r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방문자 신분증</a:t>
                      </a:r>
                      <a:r>
                        <a:rPr lang="en-US" altLang="ko-KR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, </a:t>
                      </a:r>
                      <a:r>
                        <a:rPr lang="ko-KR" altLang="en-US" sz="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KoPub돋움체 Medium" panose="00000600000000000000"/>
                        </a:rPr>
                        <a:t>가족관계증명서</a:t>
                      </a:r>
                      <a:endParaRPr lang="en-US" altLang="ko-KR" sz="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KoPub돋움체 Medium" panose="000006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47163"/>
                  </a:ext>
                </a:extLst>
              </a:tr>
            </a:tbl>
          </a:graphicData>
        </a:graphic>
      </p:graphicFrame>
      <p:sp>
        <p:nvSpPr>
          <p:cNvPr id="22" name="부제목 4">
            <a:extLst>
              <a:ext uri="{FF2B5EF4-FFF2-40B4-BE49-F238E27FC236}">
                <a16:creationId xmlns:a16="http://schemas.microsoft.com/office/drawing/2014/main" id="{35990D76-885C-420F-AD0F-64C1D87A234B}"/>
              </a:ext>
            </a:extLst>
          </p:cNvPr>
          <p:cNvSpPr txBox="1">
            <a:spLocks/>
          </p:cNvSpPr>
          <p:nvPr/>
        </p:nvSpPr>
        <p:spPr>
          <a:xfrm>
            <a:off x="331419" y="2578255"/>
            <a:ext cx="6449109" cy="261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사전점검 일정</a:t>
            </a:r>
            <a:endParaRPr lang="en-US" altLang="ko-KR" sz="1201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5" name="모서리가 둥근 직사각형 73">
            <a:extLst>
              <a:ext uri="{FF2B5EF4-FFF2-40B4-BE49-F238E27FC236}">
                <a16:creationId xmlns:a16="http://schemas.microsoft.com/office/drawing/2014/main" id="{BC8EE9BD-1DF8-4F68-88D6-DBDAC80D284B}"/>
              </a:ext>
            </a:extLst>
          </p:cNvPr>
          <p:cNvSpPr/>
          <p:nvPr/>
        </p:nvSpPr>
        <p:spPr>
          <a:xfrm>
            <a:off x="337028" y="4666232"/>
            <a:ext cx="1558449" cy="1171686"/>
          </a:xfrm>
          <a:prstGeom prst="roundRect">
            <a:avLst>
              <a:gd name="adj" fmla="val 8720"/>
            </a:avLst>
          </a:prstGeom>
          <a:solidFill>
            <a:schemeClr val="bg1"/>
          </a:solidFill>
          <a:ln w="12700">
            <a:solidFill>
              <a:srgbClr val="0C44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382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D5FA14D6-366A-4BCC-8A7D-F48A25E9F0CA}"/>
              </a:ext>
            </a:extLst>
          </p:cNvPr>
          <p:cNvSpPr/>
          <p:nvPr/>
        </p:nvSpPr>
        <p:spPr>
          <a:xfrm>
            <a:off x="436672" y="4754990"/>
            <a:ext cx="174725" cy="178967"/>
          </a:xfrm>
          <a:prstGeom prst="ellipse">
            <a:avLst/>
          </a:prstGeom>
          <a:solidFill>
            <a:srgbClr val="0C4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</a:t>
            </a:r>
            <a:endParaRPr lang="ko-KR" altLang="en-US" sz="1100" b="1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810633D-1B61-443D-8A67-C9B692533A1F}"/>
              </a:ext>
            </a:extLst>
          </p:cNvPr>
          <p:cNvSpPr txBox="1"/>
          <p:nvPr/>
        </p:nvSpPr>
        <p:spPr>
          <a:xfrm>
            <a:off x="458286" y="5115849"/>
            <a:ext cx="1315929" cy="799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99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엘리프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홈페이지</a:t>
            </a:r>
            <a:endParaRPr lang="en-US" altLang="ko-KR" sz="899" dirty="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ctr"/>
            <a:r>
              <a:rPr lang="en-US" altLang="ko-KR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계룡건설 </a:t>
            </a:r>
            <a:r>
              <a:rPr lang="ko-KR" altLang="en-US" sz="899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엘리프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ko-KR" sz="899" dirty="0">
                <a:solidFill>
                  <a:schemeClr val="tx1">
                    <a:lumMod val="95000"/>
                    <a:lumOff val="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(krcon.co.kr)</a:t>
            </a:r>
            <a:r>
              <a:rPr lang="en-US" altLang="ko-KR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접속 후 사전점검 예약</a:t>
            </a:r>
            <a:endParaRPr lang="en-US" altLang="ko-KR" sz="899" dirty="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ctr"/>
            <a:endParaRPr lang="en-US" altLang="ko-KR" sz="1000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3A7FA6-2C99-4820-8F1F-C10749464A0C}"/>
              </a:ext>
            </a:extLst>
          </p:cNvPr>
          <p:cNvSpPr txBox="1"/>
          <p:nvPr/>
        </p:nvSpPr>
        <p:spPr>
          <a:xfrm>
            <a:off x="458286" y="4724301"/>
            <a:ext cx="1315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인터넷예약</a:t>
            </a:r>
            <a:endParaRPr lang="en-US" altLang="ko-KR" sz="1000" b="1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ctr"/>
            <a:r>
              <a:rPr lang="en-US" altLang="ko-KR" sz="1000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(23.12.01~12.14)</a:t>
            </a:r>
          </a:p>
        </p:txBody>
      </p:sp>
      <p:sp>
        <p:nvSpPr>
          <p:cNvPr id="31" name="모서리가 둥근 직사각형 73">
            <a:extLst>
              <a:ext uri="{FF2B5EF4-FFF2-40B4-BE49-F238E27FC236}">
                <a16:creationId xmlns:a16="http://schemas.microsoft.com/office/drawing/2014/main" id="{ABE6D256-CD58-499B-A413-54D6F05722C9}"/>
              </a:ext>
            </a:extLst>
          </p:cNvPr>
          <p:cNvSpPr/>
          <p:nvPr/>
        </p:nvSpPr>
        <p:spPr>
          <a:xfrm>
            <a:off x="2013428" y="4666232"/>
            <a:ext cx="1558449" cy="1171686"/>
          </a:xfrm>
          <a:prstGeom prst="roundRect">
            <a:avLst>
              <a:gd name="adj" fmla="val 8720"/>
            </a:avLst>
          </a:prstGeom>
          <a:solidFill>
            <a:schemeClr val="bg1"/>
          </a:solidFill>
          <a:ln w="12700">
            <a:solidFill>
              <a:srgbClr val="0C44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382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941E9AC9-A22A-40C2-89D3-D995FC074DC2}"/>
              </a:ext>
            </a:extLst>
          </p:cNvPr>
          <p:cNvSpPr/>
          <p:nvPr/>
        </p:nvSpPr>
        <p:spPr>
          <a:xfrm>
            <a:off x="2113072" y="4754990"/>
            <a:ext cx="174725" cy="178967"/>
          </a:xfrm>
          <a:prstGeom prst="ellipse">
            <a:avLst/>
          </a:prstGeom>
          <a:solidFill>
            <a:srgbClr val="0C4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2</a:t>
            </a:r>
            <a:endParaRPr lang="ko-KR" altLang="en-US" sz="1100" b="1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250ABE-8746-4F1B-AD6F-9FAD3F5A07DD}"/>
              </a:ext>
            </a:extLst>
          </p:cNvPr>
          <p:cNvSpPr txBox="1"/>
          <p:nvPr/>
        </p:nvSpPr>
        <p:spPr>
          <a:xfrm>
            <a:off x="2134686" y="5213168"/>
            <a:ext cx="1315929" cy="36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계약자 신분증 확인 후 </a:t>
            </a:r>
            <a:r>
              <a:rPr lang="ko-KR" altLang="en-US" sz="899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점검지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수령</a:t>
            </a:r>
            <a:endParaRPr lang="en-US" altLang="ko-KR" sz="899" dirty="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96DFD3-6322-47A4-A00F-3E88DDF7D68F}"/>
              </a:ext>
            </a:extLst>
          </p:cNvPr>
          <p:cNvSpPr txBox="1"/>
          <p:nvPr/>
        </p:nvSpPr>
        <p:spPr>
          <a:xfrm>
            <a:off x="2185017" y="4724299"/>
            <a:ext cx="1315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계약자 확인 및</a:t>
            </a:r>
            <a:endParaRPr lang="en-US" altLang="ko-KR" sz="1000" b="1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ctr"/>
            <a:r>
              <a:rPr lang="ko-KR" altLang="en-US" sz="1000" b="1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세대방문 접수</a:t>
            </a:r>
            <a:endParaRPr lang="en-US" altLang="ko-KR" sz="1000" b="1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5" name="모서리가 둥근 직사각형 73">
            <a:extLst>
              <a:ext uri="{FF2B5EF4-FFF2-40B4-BE49-F238E27FC236}">
                <a16:creationId xmlns:a16="http://schemas.microsoft.com/office/drawing/2014/main" id="{9690AB74-81FE-4018-AA78-DAFD150E12FD}"/>
              </a:ext>
            </a:extLst>
          </p:cNvPr>
          <p:cNvSpPr/>
          <p:nvPr/>
        </p:nvSpPr>
        <p:spPr>
          <a:xfrm>
            <a:off x="3680304" y="4670994"/>
            <a:ext cx="1558449" cy="1171686"/>
          </a:xfrm>
          <a:prstGeom prst="roundRect">
            <a:avLst>
              <a:gd name="adj" fmla="val 8720"/>
            </a:avLst>
          </a:prstGeom>
          <a:solidFill>
            <a:schemeClr val="bg1"/>
          </a:solidFill>
          <a:ln w="12700">
            <a:solidFill>
              <a:srgbClr val="0C44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382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9814EA68-6B8F-485A-826D-22EFF1639C0D}"/>
              </a:ext>
            </a:extLst>
          </p:cNvPr>
          <p:cNvSpPr/>
          <p:nvPr/>
        </p:nvSpPr>
        <p:spPr>
          <a:xfrm>
            <a:off x="3779946" y="4759751"/>
            <a:ext cx="174725" cy="178967"/>
          </a:xfrm>
          <a:prstGeom prst="ellipse">
            <a:avLst/>
          </a:prstGeom>
          <a:solidFill>
            <a:srgbClr val="0C4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3</a:t>
            </a:r>
            <a:endParaRPr lang="ko-KR" altLang="en-US" sz="1100" b="1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D0277F9-E3A3-427A-84D7-776DE467F1EC}"/>
              </a:ext>
            </a:extLst>
          </p:cNvPr>
          <p:cNvSpPr txBox="1"/>
          <p:nvPr/>
        </p:nvSpPr>
        <p:spPr>
          <a:xfrm>
            <a:off x="3801562" y="5217927"/>
            <a:ext cx="1315929" cy="384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해당세대 이동</a:t>
            </a:r>
            <a:endParaRPr lang="en-US" altLang="ko-KR" sz="899" dirty="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ctr"/>
            <a:r>
              <a:rPr lang="en-US" altLang="ko-KR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899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안대도우미 동행</a:t>
            </a:r>
            <a:r>
              <a:rPr lang="en-US" altLang="ko-KR" sz="1000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C55D55-6403-415C-A066-20C0CEC44603}"/>
              </a:ext>
            </a:extLst>
          </p:cNvPr>
          <p:cNvSpPr txBox="1"/>
          <p:nvPr/>
        </p:nvSpPr>
        <p:spPr>
          <a:xfrm>
            <a:off x="3812813" y="4729060"/>
            <a:ext cx="13159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세대점검</a:t>
            </a:r>
            <a:endParaRPr lang="en-US" altLang="ko-KR" sz="1000" b="1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9" name="모서리가 둥근 직사각형 73">
            <a:extLst>
              <a:ext uri="{FF2B5EF4-FFF2-40B4-BE49-F238E27FC236}">
                <a16:creationId xmlns:a16="http://schemas.microsoft.com/office/drawing/2014/main" id="{3245395C-4F26-4120-8A98-16FBBA80D32B}"/>
              </a:ext>
            </a:extLst>
          </p:cNvPr>
          <p:cNvSpPr/>
          <p:nvPr/>
        </p:nvSpPr>
        <p:spPr>
          <a:xfrm>
            <a:off x="5337654" y="4680518"/>
            <a:ext cx="1558449" cy="1171686"/>
          </a:xfrm>
          <a:prstGeom prst="roundRect">
            <a:avLst>
              <a:gd name="adj" fmla="val 8720"/>
            </a:avLst>
          </a:prstGeom>
          <a:solidFill>
            <a:schemeClr val="bg1"/>
          </a:solidFill>
          <a:ln w="12700">
            <a:solidFill>
              <a:srgbClr val="0C44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382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2822217C-5BBC-47D6-BE8B-BC2E96F0A2BA}"/>
              </a:ext>
            </a:extLst>
          </p:cNvPr>
          <p:cNvSpPr/>
          <p:nvPr/>
        </p:nvSpPr>
        <p:spPr>
          <a:xfrm>
            <a:off x="5408722" y="4759751"/>
            <a:ext cx="174725" cy="178967"/>
          </a:xfrm>
          <a:prstGeom prst="ellipse">
            <a:avLst/>
          </a:prstGeom>
          <a:solidFill>
            <a:srgbClr val="0C4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4</a:t>
            </a:r>
            <a:endParaRPr lang="ko-KR" altLang="en-US" sz="1100" b="1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F8F9135-5541-4BE6-A558-FA670B9DE714}"/>
              </a:ext>
            </a:extLst>
          </p:cNvPr>
          <p:cNvSpPr txBox="1"/>
          <p:nvPr/>
        </p:nvSpPr>
        <p:spPr>
          <a:xfrm>
            <a:off x="5467354" y="5229163"/>
            <a:ext cx="13159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지정장소 제출</a:t>
            </a:r>
            <a:endParaRPr lang="en-US" altLang="ko-KR" sz="1000" dirty="0">
              <a:solidFill>
                <a:schemeClr val="tx1">
                  <a:lumMod val="95000"/>
                  <a:lumOff val="5000"/>
                </a:schemeClr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C483FF-D5CD-4A56-BF36-BD413ABEE695}"/>
              </a:ext>
            </a:extLst>
          </p:cNvPr>
          <p:cNvSpPr txBox="1"/>
          <p:nvPr/>
        </p:nvSpPr>
        <p:spPr>
          <a:xfrm>
            <a:off x="5496084" y="4729061"/>
            <a:ext cx="13159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err="1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점검지</a:t>
            </a:r>
            <a:r>
              <a:rPr lang="ko-KR" altLang="en-US" sz="1000" b="1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제출</a:t>
            </a:r>
            <a:endParaRPr lang="en-US" altLang="ko-KR" sz="1000" b="1" dirty="0">
              <a:solidFill>
                <a:srgbClr val="0C4437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43" name="부제목 4">
            <a:extLst>
              <a:ext uri="{FF2B5EF4-FFF2-40B4-BE49-F238E27FC236}">
                <a16:creationId xmlns:a16="http://schemas.microsoft.com/office/drawing/2014/main" id="{E3EB522D-C8DE-46EB-B3F4-A775B78988AE}"/>
              </a:ext>
            </a:extLst>
          </p:cNvPr>
          <p:cNvSpPr txBox="1">
            <a:spLocks/>
          </p:cNvSpPr>
          <p:nvPr/>
        </p:nvSpPr>
        <p:spPr>
          <a:xfrm>
            <a:off x="326021" y="4308481"/>
            <a:ext cx="6449109" cy="2613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사전점검 절차</a:t>
            </a:r>
            <a:endParaRPr lang="en-US" altLang="ko-KR" sz="1201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46" name="부제목 4">
            <a:extLst>
              <a:ext uri="{FF2B5EF4-FFF2-40B4-BE49-F238E27FC236}">
                <a16:creationId xmlns:a16="http://schemas.microsoft.com/office/drawing/2014/main" id="{A8BBE1E8-255E-4F52-94AB-5C5E740B7EAA}"/>
              </a:ext>
            </a:extLst>
          </p:cNvPr>
          <p:cNvSpPr txBox="1">
            <a:spLocks/>
          </p:cNvSpPr>
          <p:nvPr/>
        </p:nvSpPr>
        <p:spPr>
          <a:xfrm>
            <a:off x="400396" y="3767747"/>
            <a:ext cx="6449109" cy="34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※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대리인 참석 시 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위임장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인감날인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),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위임내용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사전점검 관련일체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),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인감증명서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계약자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대리인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), </a:t>
            </a:r>
            <a:r>
              <a:rPr lang="ko-KR" altLang="en-US" sz="899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대리인신분증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+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계약자 신분증 지참</a:t>
            </a:r>
            <a:endParaRPr lang="en-US" altLang="ko-KR" sz="899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l" fontAlgn="base">
              <a:lnSpc>
                <a:spcPct val="100000"/>
              </a:lnSpc>
            </a:pP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※ 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예약자 우선으로 점검을 진행 할 예정으로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미 예약 방문 시 고객님의 대기시간이 길어질 수 있으니 인터넷 예약신청 및 예약시간 엄수 부탁드립니다</a:t>
            </a:r>
            <a:r>
              <a:rPr lang="en-US" altLang="ko-KR" sz="899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</a:p>
        </p:txBody>
      </p:sp>
      <p:graphicFrame>
        <p:nvGraphicFramePr>
          <p:cNvPr id="49" name="표 48">
            <a:extLst>
              <a:ext uri="{FF2B5EF4-FFF2-40B4-BE49-F238E27FC236}">
                <a16:creationId xmlns:a16="http://schemas.microsoft.com/office/drawing/2014/main" id="{D8D6F342-461D-4C1A-BAFD-50D6AA398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00294"/>
              </p:ext>
            </p:extLst>
          </p:nvPr>
        </p:nvGraphicFramePr>
        <p:xfrm>
          <a:off x="372692" y="8400857"/>
          <a:ext cx="6410586" cy="820305"/>
        </p:xfrm>
        <a:graphic>
          <a:graphicData uri="http://schemas.openxmlformats.org/drawingml/2006/table">
            <a:tbl>
              <a:tblPr/>
              <a:tblGrid>
                <a:gridCol w="2136862">
                  <a:extLst>
                    <a:ext uri="{9D8B030D-6E8A-4147-A177-3AD203B41FA5}">
                      <a16:colId xmlns:a16="http://schemas.microsoft.com/office/drawing/2014/main" val="891283999"/>
                    </a:ext>
                  </a:extLst>
                </a:gridCol>
                <a:gridCol w="2136862">
                  <a:extLst>
                    <a:ext uri="{9D8B030D-6E8A-4147-A177-3AD203B41FA5}">
                      <a16:colId xmlns:a16="http://schemas.microsoft.com/office/drawing/2014/main" val="1882146996"/>
                    </a:ext>
                  </a:extLst>
                </a:gridCol>
                <a:gridCol w="2136862">
                  <a:extLst>
                    <a:ext uri="{9D8B030D-6E8A-4147-A177-3AD203B41FA5}">
                      <a16:colId xmlns:a16="http://schemas.microsoft.com/office/drawing/2014/main" val="990562160"/>
                    </a:ext>
                  </a:extLst>
                </a:gridCol>
              </a:tblGrid>
              <a:tr h="273435">
                <a:tc>
                  <a:txBody>
                    <a:bodyPr/>
                    <a:lstStyle/>
                    <a:p>
                      <a:pPr marL="0" marR="0" indent="0" algn="ctr" defTabSz="1043056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1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0C4437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문 의 처</a:t>
                      </a:r>
                    </a:p>
                  </a:txBody>
                  <a:tcPr marL="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1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0C4437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연 </a:t>
                      </a:r>
                      <a:r>
                        <a:rPr kumimoji="0" lang="ko-KR" altLang="en-US" sz="1000" b="1" i="0" u="none" strike="noStrike" kern="1200" cap="none" spc="-40" normalizeH="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0C4437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락</a:t>
                      </a:r>
                      <a:r>
                        <a:rPr kumimoji="0" lang="ko-KR" altLang="en-US" sz="1000" b="1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0C4437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 처</a:t>
                      </a: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1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0C4437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문 의 사 항</a:t>
                      </a: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60316"/>
                  </a:ext>
                </a:extLst>
              </a:tr>
              <a:tr h="273435">
                <a:tc>
                  <a:txBody>
                    <a:bodyPr/>
                    <a:lstStyle/>
                    <a:p>
                      <a:pPr marL="0" marR="0" indent="0" algn="ctr" defTabSz="1043056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계룡건설 분양관리부</a:t>
                      </a:r>
                    </a:p>
                  </a:txBody>
                  <a:tcPr marL="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070-4470-7901</a:t>
                      </a:r>
                      <a:endParaRPr kumimoji="0" lang="ko-KR" altLang="en-US" sz="1000" b="0" i="0" u="none" strike="noStrike" kern="1200" cap="none" spc="-40" normalizeH="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Yoon 윤고딕 530_TT" panose="02090603020101020101" pitchFamily="18" charset="-127"/>
                        <a:ea typeface="KoPub돋움체 Medium" panose="00000600000000000000"/>
                        <a:cs typeface="Arial" pitchFamily="34" charset="0"/>
                      </a:endParaRP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사전점검 및 입주관련 사항</a:t>
                      </a: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08484"/>
                  </a:ext>
                </a:extLst>
              </a:tr>
              <a:tr h="273435">
                <a:tc>
                  <a:txBody>
                    <a:bodyPr/>
                    <a:lstStyle/>
                    <a:p>
                      <a:pPr marL="0" marR="0" indent="0" algn="ctr" defTabSz="1043056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현장사무실</a:t>
                      </a:r>
                    </a:p>
                  </a:txBody>
                  <a:tcPr marL="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031-356-6287</a:t>
                      </a: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00" b="0" i="0" u="none" strike="noStrike" kern="1200" cap="none" spc="-40" normalizeH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Yoon 윤고딕 530_TT" panose="02090603020101020101" pitchFamily="18" charset="-127"/>
                          <a:ea typeface="KoPub돋움체 Medium" panose="00000600000000000000"/>
                          <a:cs typeface="Arial" pitchFamily="34" charset="0"/>
                        </a:rPr>
                        <a:t>현장 및 시공관련 사항</a:t>
                      </a:r>
                      <a:endParaRPr kumimoji="0" lang="en-US" altLang="ko-KR" sz="1000" b="0" i="0" u="none" strike="noStrike" kern="1200" cap="none" spc="-40" normalizeH="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Yoon 윤고딕 530_TT" panose="02090603020101020101" pitchFamily="18" charset="-127"/>
                        <a:ea typeface="KoPub돋움체 Medium" panose="00000600000000000000"/>
                        <a:cs typeface="Arial" pitchFamily="34" charset="0"/>
                      </a:endParaRPr>
                    </a:p>
                  </a:txBody>
                  <a:tcPr marL="0" marR="0" marT="36000" marB="3600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C4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597342"/>
                  </a:ext>
                </a:extLst>
              </a:tr>
            </a:tbl>
          </a:graphicData>
        </a:graphic>
      </p:graphicFrame>
      <p:sp>
        <p:nvSpPr>
          <p:cNvPr id="50" name="부제목 4">
            <a:extLst>
              <a:ext uri="{FF2B5EF4-FFF2-40B4-BE49-F238E27FC236}">
                <a16:creationId xmlns:a16="http://schemas.microsoft.com/office/drawing/2014/main" id="{2E45F3BF-D3D0-4840-A1CF-9D4FD512A1BB}"/>
              </a:ext>
            </a:extLst>
          </p:cNvPr>
          <p:cNvSpPr txBox="1">
            <a:spLocks/>
          </p:cNvSpPr>
          <p:nvPr/>
        </p:nvSpPr>
        <p:spPr>
          <a:xfrm>
            <a:off x="331086" y="8064805"/>
            <a:ext cx="6449109" cy="2613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문의사항 안내</a:t>
            </a:r>
            <a:endParaRPr lang="en-US" altLang="ko-KR" sz="1201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51" name="부제목 4">
            <a:extLst>
              <a:ext uri="{FF2B5EF4-FFF2-40B4-BE49-F238E27FC236}">
                <a16:creationId xmlns:a16="http://schemas.microsoft.com/office/drawing/2014/main" id="{238C4CE2-D961-440D-936D-73D657F5E765}"/>
              </a:ext>
            </a:extLst>
          </p:cNvPr>
          <p:cNvSpPr txBox="1">
            <a:spLocks/>
          </p:cNvSpPr>
          <p:nvPr/>
        </p:nvSpPr>
        <p:spPr>
          <a:xfrm>
            <a:off x="331263" y="6009283"/>
            <a:ext cx="6449109" cy="203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인터넷 예약관련 사항</a:t>
            </a:r>
            <a:endParaRPr lang="en-US" altLang="ko-KR" sz="1201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52" name="부제목 4">
            <a:extLst>
              <a:ext uri="{FF2B5EF4-FFF2-40B4-BE49-F238E27FC236}">
                <a16:creationId xmlns:a16="http://schemas.microsoft.com/office/drawing/2014/main" id="{42F9A53E-322E-4162-92BF-97A0D3D0429E}"/>
              </a:ext>
            </a:extLst>
          </p:cNvPr>
          <p:cNvSpPr txBox="1">
            <a:spLocks/>
          </p:cNvSpPr>
          <p:nvPr/>
        </p:nvSpPr>
        <p:spPr>
          <a:xfrm>
            <a:off x="382590" y="6296203"/>
            <a:ext cx="6449109" cy="526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예약기간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 2023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년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12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01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일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금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오전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10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시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~ 2023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년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12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14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일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목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22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시까지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/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선착순 예약</a:t>
            </a: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홈페이지 주소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</a:t>
            </a:r>
            <a:r>
              <a:rPr lang="ko-KR" altLang="en-US" sz="1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엘리프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홈페이지 </a:t>
            </a:r>
            <a:r>
              <a:rPr lang="en-US" altLang="ko-KR" sz="1000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000" dirty="0">
                <a:hlinkClick r:id="rId3"/>
              </a:rPr>
              <a:t>계룡건설 </a:t>
            </a:r>
            <a:r>
              <a:rPr lang="ko-KR" altLang="en-US" sz="1000" dirty="0" err="1">
                <a:hlinkClick r:id="rId3"/>
              </a:rPr>
              <a:t>엘리프</a:t>
            </a:r>
            <a:r>
              <a:rPr lang="ko-KR" altLang="en-US" sz="1000" dirty="0">
                <a:hlinkClick r:id="rId3"/>
              </a:rPr>
              <a:t> </a:t>
            </a:r>
            <a:r>
              <a:rPr lang="en-US" altLang="ko-KR" sz="1000" dirty="0">
                <a:hlinkClick r:id="rId3"/>
              </a:rPr>
              <a:t>(krcon.co.kr)</a:t>
            </a:r>
            <a:r>
              <a:rPr lang="en-US" altLang="ko-KR" sz="1000" dirty="0">
                <a:solidFill>
                  <a:srgbClr val="0C4437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 </a:t>
            </a: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53" name="부제목 4">
            <a:extLst>
              <a:ext uri="{FF2B5EF4-FFF2-40B4-BE49-F238E27FC236}">
                <a16:creationId xmlns:a16="http://schemas.microsoft.com/office/drawing/2014/main" id="{7B82D9FB-938D-445D-9581-8738CDCC2FC7}"/>
              </a:ext>
            </a:extLst>
          </p:cNvPr>
          <p:cNvSpPr txBox="1">
            <a:spLocks/>
          </p:cNvSpPr>
          <p:nvPr/>
        </p:nvSpPr>
        <p:spPr>
          <a:xfrm>
            <a:off x="323642" y="6932494"/>
            <a:ext cx="6449109" cy="261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입주예정일 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: 2024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년 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01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 예정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확정 입주일정 추후 통보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</a:p>
        </p:txBody>
      </p:sp>
      <p:sp>
        <p:nvSpPr>
          <p:cNvPr id="54" name="부제목 4">
            <a:extLst>
              <a:ext uri="{FF2B5EF4-FFF2-40B4-BE49-F238E27FC236}">
                <a16:creationId xmlns:a16="http://schemas.microsoft.com/office/drawing/2014/main" id="{FD1FACCB-7138-4870-8FB8-59CED579084C}"/>
              </a:ext>
            </a:extLst>
          </p:cNvPr>
          <p:cNvSpPr txBox="1">
            <a:spLocks/>
          </p:cNvSpPr>
          <p:nvPr/>
        </p:nvSpPr>
        <p:spPr>
          <a:xfrm>
            <a:off x="344119" y="7229657"/>
            <a:ext cx="6449109" cy="678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‘MASION de ELIF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송산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”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의 입주예정일은 행정관청과 책임 감리자의 사용검사 과정에서 변경될 수 있으며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입주 지정기간은 입주예정일</a:t>
            </a: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로부터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2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개월간 진행 예정입니다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정확한 입주일정은 추후 발송하는 입주안내문 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입주일자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입주절차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잔금납부방법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취득세관련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</a:p>
          <a:p>
            <a:pPr algn="l" fontAlgn="base">
              <a:lnSpc>
                <a:spcPct val="100000"/>
              </a:lnSpc>
            </a:pP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소유권이전등기 등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을 참조하여 주시기 바랍니다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2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사각형: 둥근 모서리 77">
            <a:extLst>
              <a:ext uri="{FF2B5EF4-FFF2-40B4-BE49-F238E27FC236}">
                <a16:creationId xmlns:a16="http://schemas.microsoft.com/office/drawing/2014/main" id="{43C08114-1517-44C1-9FF7-65EC509BB203}"/>
              </a:ext>
            </a:extLst>
          </p:cNvPr>
          <p:cNvSpPr/>
          <p:nvPr/>
        </p:nvSpPr>
        <p:spPr>
          <a:xfrm>
            <a:off x="171289" y="183734"/>
            <a:ext cx="5500306" cy="44484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382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92C602B2-F6F0-4E59-850D-D61A17141728}"/>
              </a:ext>
            </a:extLst>
          </p:cNvPr>
          <p:cNvSpPr txBox="1">
            <a:spLocks/>
          </p:cNvSpPr>
          <p:nvPr/>
        </p:nvSpPr>
        <p:spPr>
          <a:xfrm>
            <a:off x="337026" y="205424"/>
            <a:ext cx="5650863" cy="423152"/>
          </a:xfrm>
          <a:prstGeom prst="rect">
            <a:avLst/>
          </a:prstGeom>
        </p:spPr>
        <p:txBody>
          <a:bodyPr anchor="ctr"/>
          <a:lstStyle>
            <a:lvl1pPr algn="l" defTabSz="755934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1pPr>
          </a:lstStyle>
          <a:p>
            <a:r>
              <a:rPr lang="ko-KR" altLang="en-US" sz="18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Medium" panose="00000600000000000000" pitchFamily="2" charset="-127"/>
                <a:ea typeface="KoPub돋움체 Medium" panose="00000600000000000000" pitchFamily="2" charset="-127"/>
                <a:cs typeface="+mn-cs"/>
              </a:rPr>
              <a:t>인터넷 사전점검 예약 가이드</a:t>
            </a:r>
          </a:p>
        </p:txBody>
      </p:sp>
      <p:sp>
        <p:nvSpPr>
          <p:cNvPr id="43" name="부제목 4">
            <a:extLst>
              <a:ext uri="{FF2B5EF4-FFF2-40B4-BE49-F238E27FC236}">
                <a16:creationId xmlns:a16="http://schemas.microsoft.com/office/drawing/2014/main" id="{02E41717-7328-4E25-8BB4-F1BC6B38576F}"/>
              </a:ext>
            </a:extLst>
          </p:cNvPr>
          <p:cNvSpPr txBox="1">
            <a:spLocks/>
          </p:cNvSpPr>
          <p:nvPr/>
        </p:nvSpPr>
        <p:spPr>
          <a:xfrm>
            <a:off x="488668" y="8212435"/>
            <a:ext cx="6142059" cy="808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※ 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예약변경은 기존 예약 취소 후 </a:t>
            </a:r>
            <a:r>
              <a:rPr lang="ko-KR" altLang="en-US" sz="1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재예약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가능하며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선착순 예약이므로 먼저 예약한 고객이 있을 경우 예약이 불가할 수 있음을 </a:t>
            </a: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algn="l" fontAlgn="base">
              <a:lnSpc>
                <a:spcPct val="100000"/>
              </a:lnSpc>
            </a:pP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</a:t>
            </a:r>
            <a:r>
              <a:rPr lang="ko-KR" altLang="en-US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유의하여 주시기 바랍니다</a:t>
            </a:r>
            <a:r>
              <a: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algn="l" fontAlgn="base">
              <a:lnSpc>
                <a:spcPct val="100000"/>
              </a:lnSpc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51" name="부제목 4">
            <a:extLst>
              <a:ext uri="{FF2B5EF4-FFF2-40B4-BE49-F238E27FC236}">
                <a16:creationId xmlns:a16="http://schemas.microsoft.com/office/drawing/2014/main" id="{FB329316-A64F-4F0C-A4BC-811BB3352AB2}"/>
              </a:ext>
            </a:extLst>
          </p:cNvPr>
          <p:cNvSpPr txBox="1">
            <a:spLocks/>
          </p:cNvSpPr>
          <p:nvPr/>
        </p:nvSpPr>
        <p:spPr>
          <a:xfrm>
            <a:off x="488668" y="1022578"/>
            <a:ext cx="6368190" cy="4868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577" indent="-228577" algn="l" fontAlgn="base">
              <a:lnSpc>
                <a:spcPct val="100000"/>
              </a:lnSpc>
              <a:buAutoNum type="arabicPeriod"/>
            </a:pPr>
            <a:r>
              <a:rPr lang="ko-KR" altLang="en-US" sz="1201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엘리프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홈페이지 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r>
              <a:rPr lang="ko-KR" altLang="en-US" sz="1201" dirty="0">
                <a:hlinkClick r:id="rId3"/>
              </a:rPr>
              <a:t>계룡건설 </a:t>
            </a:r>
            <a:r>
              <a:rPr lang="ko-KR" altLang="en-US" sz="1201" dirty="0" err="1">
                <a:hlinkClick r:id="rId3"/>
              </a:rPr>
              <a:t>엘리프</a:t>
            </a:r>
            <a:r>
              <a:rPr lang="ko-KR" altLang="en-US" sz="1201" dirty="0">
                <a:hlinkClick r:id="rId3"/>
              </a:rPr>
              <a:t> </a:t>
            </a:r>
            <a:r>
              <a:rPr lang="en-US" altLang="ko-KR" sz="1201" dirty="0">
                <a:hlinkClick r:id="rId3"/>
              </a:rPr>
              <a:t>(krcon.co.kr)</a:t>
            </a:r>
            <a:r>
              <a:rPr lang="en-US" altLang="ko-KR" sz="1201" dirty="0"/>
              <a:t>) </a:t>
            </a:r>
            <a:r>
              <a:rPr lang="ko-KR" altLang="en-US" sz="1201" dirty="0"/>
              <a:t>접속</a:t>
            </a:r>
            <a:endParaRPr lang="en-US" altLang="ko-KR" sz="1201" dirty="0"/>
          </a:p>
          <a:p>
            <a:pPr marL="228577" indent="-228577" algn="l" fontAlgn="base">
              <a:lnSpc>
                <a:spcPct val="100000"/>
              </a:lnSpc>
              <a:buAutoNum type="arabicPeriod"/>
            </a:pP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MY ELIF 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→ 사전점검 방문 예약 클릭 → </a:t>
            </a:r>
            <a:r>
              <a:rPr lang="ko-KR" altLang="en-US" sz="1201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인적사항등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입력 후 예약신청 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(12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월 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01</a:t>
            </a: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일 오픈</a:t>
            </a:r>
            <a:r>
              <a:rPr lang="en-US" altLang="ko-KR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)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A6547AC0-E317-43CA-94F0-C1B64DAE92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670" y="2009663"/>
            <a:ext cx="6142058" cy="6202770"/>
          </a:xfrm>
          <a:prstGeom prst="rect">
            <a:avLst/>
          </a:prstGeom>
        </p:spPr>
      </p:pic>
      <p:sp>
        <p:nvSpPr>
          <p:cNvPr id="11" name="부제목 4">
            <a:extLst>
              <a:ext uri="{FF2B5EF4-FFF2-40B4-BE49-F238E27FC236}">
                <a16:creationId xmlns:a16="http://schemas.microsoft.com/office/drawing/2014/main" id="{C7EF9964-4BBB-4979-AEA1-FD8959147D0B}"/>
              </a:ext>
            </a:extLst>
          </p:cNvPr>
          <p:cNvSpPr txBox="1">
            <a:spLocks/>
          </p:cNvSpPr>
          <p:nvPr/>
        </p:nvSpPr>
        <p:spPr>
          <a:xfrm>
            <a:off x="488670" y="1734362"/>
            <a:ext cx="6449109" cy="203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lnSpc>
                <a:spcPct val="100000"/>
              </a:lnSpc>
            </a:pPr>
            <a:r>
              <a:rPr lang="ko-KR" altLang="en-US" sz="1201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○ 예시</a:t>
            </a:r>
            <a:endParaRPr lang="en-US" altLang="ko-KR" sz="1201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20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3">
            <a:extLst>
              <a:ext uri="{FF2B5EF4-FFF2-40B4-BE49-F238E27FC236}">
                <a16:creationId xmlns:a16="http://schemas.microsoft.com/office/drawing/2014/main" id="{52AEC2BC-B2B5-4B27-90A5-A0D747E48B44}"/>
              </a:ext>
            </a:extLst>
          </p:cNvPr>
          <p:cNvSpPr txBox="1">
            <a:spLocks/>
          </p:cNvSpPr>
          <p:nvPr/>
        </p:nvSpPr>
        <p:spPr>
          <a:xfrm>
            <a:off x="1054100" y="251449"/>
            <a:ext cx="4864101" cy="42315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algn="l" defTabSz="755934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j-cs"/>
              </a:defRPr>
            </a:lvl1pPr>
          </a:lstStyle>
          <a:p>
            <a:pPr algn="ctr"/>
            <a:r>
              <a:rPr lang="en-US" altLang="ko-KR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MASION de ELIF </a:t>
            </a:r>
            <a:r>
              <a:rPr lang="ko-KR" altLang="en-US" sz="20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Yoon 윤고딕 540_TT" panose="02090603020101020101" pitchFamily="18" charset="-127"/>
                <a:ea typeface="Yoon 윤고딕 540_TT" panose="02090603020101020101" pitchFamily="18" charset="-127"/>
                <a:cs typeface="+mn-cs"/>
              </a:rPr>
              <a:t>위 임 장</a:t>
            </a:r>
          </a:p>
        </p:txBody>
      </p:sp>
      <p:sp>
        <p:nvSpPr>
          <p:cNvPr id="27" name="부제목 4">
            <a:extLst>
              <a:ext uri="{FF2B5EF4-FFF2-40B4-BE49-F238E27FC236}">
                <a16:creationId xmlns:a16="http://schemas.microsoft.com/office/drawing/2014/main" id="{EE403741-132C-4421-8029-2606468E8903}"/>
              </a:ext>
            </a:extLst>
          </p:cNvPr>
          <p:cNvSpPr txBox="1">
            <a:spLocks/>
          </p:cNvSpPr>
          <p:nvPr/>
        </p:nvSpPr>
        <p:spPr>
          <a:xfrm>
            <a:off x="421842" y="6477639"/>
            <a:ext cx="6324599" cy="29813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 latinLnBrk="0">
              <a:lnSpc>
                <a:spcPct val="200000"/>
              </a:lnSpc>
            </a:pPr>
            <a:r>
              <a:rPr lang="ko-KR" altLang="en-US" sz="1201" b="1" dirty="0"/>
              <a:t>◈ 개인정보 수집 </a:t>
            </a:r>
            <a:r>
              <a:rPr lang="en-US" altLang="ko-KR" sz="1201" b="1" dirty="0"/>
              <a:t>/ </a:t>
            </a:r>
            <a:r>
              <a:rPr lang="ko-KR" altLang="en-US" sz="1201" b="1" dirty="0"/>
              <a:t>이용동의 ◈</a:t>
            </a:r>
            <a:endParaRPr lang="ko-KR" altLang="en-US" sz="1201" dirty="0"/>
          </a:p>
          <a:p>
            <a:pPr algn="l" fontAlgn="base" latinLnBrk="0">
              <a:lnSpc>
                <a:spcPct val="100000"/>
              </a:lnSpc>
            </a:pPr>
            <a:r>
              <a:rPr lang="ko-KR" altLang="en-US" sz="1000" dirty="0"/>
              <a:t>수집 및 이용목적 </a:t>
            </a:r>
            <a:r>
              <a:rPr lang="en-US" altLang="ko-KR" sz="1000" dirty="0"/>
              <a:t>: </a:t>
            </a:r>
            <a:r>
              <a:rPr lang="ko-KR" altLang="en-US" sz="1000" dirty="0"/>
              <a:t>사전점검 및 입주관련 세대방문 위임 및 대리인 확인</a:t>
            </a:r>
          </a:p>
          <a:p>
            <a:pPr algn="l" fontAlgn="base" latinLnBrk="0"/>
            <a:r>
              <a:rPr lang="ko-KR" altLang="en-US" sz="1000" dirty="0"/>
              <a:t>수 집 항 목 </a:t>
            </a:r>
            <a:r>
              <a:rPr lang="en-US" altLang="ko-KR" sz="1000" dirty="0"/>
              <a:t>: </a:t>
            </a:r>
            <a:r>
              <a:rPr lang="ko-KR" altLang="en-US" sz="1000" dirty="0"/>
              <a:t>위임자</a:t>
            </a:r>
            <a:r>
              <a:rPr lang="en-US" altLang="ko-KR" sz="1000" dirty="0"/>
              <a:t>(</a:t>
            </a:r>
            <a:r>
              <a:rPr lang="ko-KR" altLang="en-US" sz="1000" dirty="0"/>
              <a:t>성명</a:t>
            </a:r>
            <a:r>
              <a:rPr lang="en-US" altLang="ko-KR" sz="1000" dirty="0"/>
              <a:t>, </a:t>
            </a:r>
            <a:r>
              <a:rPr lang="ko-KR" altLang="en-US" sz="1000" dirty="0"/>
              <a:t>생년월일</a:t>
            </a:r>
            <a:r>
              <a:rPr lang="en-US" altLang="ko-KR" sz="1000" dirty="0"/>
              <a:t>, </a:t>
            </a:r>
            <a:r>
              <a:rPr lang="ko-KR" altLang="en-US" sz="1000" dirty="0"/>
              <a:t>연락처</a:t>
            </a:r>
            <a:r>
              <a:rPr lang="en-US" altLang="ko-KR" sz="1000" dirty="0"/>
              <a:t>, </a:t>
            </a:r>
            <a:r>
              <a:rPr lang="ko-KR" altLang="en-US" sz="1000" dirty="0"/>
              <a:t>주소</a:t>
            </a:r>
            <a:r>
              <a:rPr lang="en-US" altLang="ko-KR" sz="1000" dirty="0"/>
              <a:t>) </a:t>
            </a:r>
            <a:r>
              <a:rPr lang="ko-KR" altLang="en-US" sz="1000" dirty="0"/>
              <a:t>대리인</a:t>
            </a:r>
            <a:r>
              <a:rPr lang="en-US" altLang="ko-KR" sz="1000" dirty="0"/>
              <a:t>(</a:t>
            </a:r>
            <a:r>
              <a:rPr lang="ko-KR" altLang="en-US" sz="1000" dirty="0"/>
              <a:t>서명</a:t>
            </a:r>
            <a:r>
              <a:rPr lang="en-US" altLang="ko-KR" sz="1000" dirty="0"/>
              <a:t>, </a:t>
            </a:r>
            <a:r>
              <a:rPr lang="ko-KR" altLang="en-US" sz="1000" dirty="0"/>
              <a:t>관계 생년월일</a:t>
            </a:r>
            <a:r>
              <a:rPr lang="en-US" altLang="ko-KR" sz="1000" dirty="0"/>
              <a:t>, </a:t>
            </a:r>
            <a:r>
              <a:rPr lang="ko-KR" altLang="en-US" sz="1000" dirty="0"/>
              <a:t>연락처</a:t>
            </a:r>
            <a:r>
              <a:rPr lang="en-US" altLang="ko-KR" sz="1000" dirty="0"/>
              <a:t>, </a:t>
            </a:r>
            <a:r>
              <a:rPr lang="ko-KR" altLang="en-US" sz="1000" dirty="0"/>
              <a:t>주소</a:t>
            </a:r>
            <a:r>
              <a:rPr lang="en-US" altLang="ko-KR" sz="1000" dirty="0"/>
              <a:t>)</a:t>
            </a:r>
            <a:endParaRPr lang="ko-KR" altLang="en-US" sz="1000" dirty="0"/>
          </a:p>
          <a:p>
            <a:pPr algn="l" fontAlgn="base" latinLnBrk="0"/>
            <a:r>
              <a:rPr lang="ko-KR" altLang="en-US" sz="1000" dirty="0"/>
              <a:t>이용 및 보유기간 </a:t>
            </a:r>
            <a:r>
              <a:rPr lang="en-US" altLang="ko-KR" sz="1000" dirty="0"/>
              <a:t>: </a:t>
            </a:r>
            <a:r>
              <a:rPr lang="ko-KR" altLang="en-US" sz="1000" dirty="0"/>
              <a:t>수집</a:t>
            </a:r>
            <a:r>
              <a:rPr lang="en-US" altLang="ko-KR" sz="1000" dirty="0"/>
              <a:t>, </a:t>
            </a:r>
            <a:r>
              <a:rPr lang="ko-KR" altLang="en-US" sz="1000" dirty="0"/>
              <a:t>이용에 관한 동의일로부터 아파트 소유권 이전등기 완료 시까지</a:t>
            </a:r>
            <a:r>
              <a:rPr lang="en-US" altLang="ko-KR" sz="1000" dirty="0"/>
              <a:t> </a:t>
            </a:r>
            <a:r>
              <a:rPr lang="ko-KR" altLang="en-US" sz="1000" dirty="0"/>
              <a:t>보관하며 소유권 이전등기</a:t>
            </a:r>
            <a:endParaRPr lang="en-US" altLang="ko-KR" sz="1000" dirty="0"/>
          </a:p>
          <a:p>
            <a:pPr algn="l" fontAlgn="base" latinLnBrk="0"/>
            <a:r>
              <a:rPr lang="en-US" altLang="ko-KR" sz="1000" dirty="0"/>
              <a:t>                            </a:t>
            </a:r>
            <a:r>
              <a:rPr lang="ko-KR" altLang="en-US" sz="1000" dirty="0"/>
              <a:t> 완료 후 민원처리</a:t>
            </a:r>
            <a:r>
              <a:rPr lang="en-US" altLang="ko-KR" sz="1000" dirty="0"/>
              <a:t>, </a:t>
            </a:r>
            <a:r>
              <a:rPr lang="ko-KR" altLang="en-US" sz="1000" dirty="0"/>
              <a:t>법령상 의무 이행 및 회사의 </a:t>
            </a:r>
            <a:r>
              <a:rPr lang="ko-KR" altLang="en-US" sz="1000" dirty="0" err="1"/>
              <a:t>리스크</a:t>
            </a:r>
            <a:r>
              <a:rPr lang="ko-KR" altLang="en-US" sz="1000" dirty="0"/>
              <a:t> 관리 업무만으로 보유합니다</a:t>
            </a:r>
            <a:r>
              <a:rPr lang="en-US" altLang="ko-KR" sz="1000" dirty="0"/>
              <a:t>. </a:t>
            </a:r>
            <a:r>
              <a:rPr lang="ko-KR" altLang="en-US" sz="1000" dirty="0"/>
              <a:t>개인정보 </a:t>
            </a:r>
            <a:endParaRPr lang="en-US" altLang="ko-KR" sz="1000" dirty="0"/>
          </a:p>
          <a:p>
            <a:pPr algn="l" fontAlgn="base" latinLnBrk="0"/>
            <a:r>
              <a:rPr lang="ko-KR" altLang="en-US" sz="1000" dirty="0"/>
              <a:t>                             수집</a:t>
            </a:r>
            <a:r>
              <a:rPr lang="en-US" altLang="ko-KR" sz="1000" dirty="0"/>
              <a:t>/</a:t>
            </a:r>
            <a:r>
              <a:rPr lang="ko-KR" altLang="en-US" sz="1000" dirty="0"/>
              <a:t>이용에 따른 동의를 거부할 수 있으나</a:t>
            </a:r>
            <a:r>
              <a:rPr lang="en-US" altLang="ko-KR" sz="1000" dirty="0"/>
              <a:t>, </a:t>
            </a:r>
            <a:r>
              <a:rPr lang="ko-KR" altLang="en-US" sz="1000" dirty="0"/>
              <a:t>위임 받은 대리인의 세대 방문이 불가 합니다</a:t>
            </a:r>
            <a:endParaRPr lang="en-US" altLang="ko-KR" sz="1000" dirty="0"/>
          </a:p>
          <a:p>
            <a:pPr algn="l" fontAlgn="base" latinLnBrk="0"/>
            <a:r>
              <a:rPr lang="en-US" altLang="ko-KR" sz="1000" dirty="0"/>
              <a:t>                              </a:t>
            </a:r>
            <a:endParaRPr lang="ko-KR" altLang="en-US" sz="1100" dirty="0"/>
          </a:p>
          <a:p>
            <a:pPr algn="l" fontAlgn="base" latinLnBrk="0"/>
            <a:r>
              <a:rPr lang="ko-KR" altLang="en-US" sz="1100" dirty="0"/>
              <a:t>■ 개인정보 수집 및 이용                □동의함                □동의하지 않음                위임자 </a:t>
            </a:r>
            <a:r>
              <a:rPr lang="en-US" altLang="ko-KR" sz="1100" dirty="0"/>
              <a:t>: (</a:t>
            </a:r>
            <a:r>
              <a:rPr lang="ko-KR" altLang="en-US" sz="1100" dirty="0"/>
              <a:t>인</a:t>
            </a:r>
            <a:r>
              <a:rPr lang="en-US" altLang="ko-KR" sz="1100" dirty="0"/>
              <a:t>/</a:t>
            </a:r>
            <a:r>
              <a:rPr lang="ko-KR" altLang="en-US" sz="1100" dirty="0"/>
              <a:t>서명</a:t>
            </a:r>
            <a:r>
              <a:rPr lang="en-US" altLang="ko-KR" sz="1100" dirty="0"/>
              <a:t>)</a:t>
            </a:r>
            <a:endParaRPr lang="ko-KR" altLang="en-US" sz="1100" dirty="0"/>
          </a:p>
          <a:p>
            <a:pPr algn="l" fontAlgn="base" latinLnBrk="0"/>
            <a:r>
              <a:rPr lang="ko-KR" altLang="en-US" sz="1100" dirty="0"/>
              <a:t>■ 개인정보 수집 및 이용                □동의함                □동의하지 않음                대리인 </a:t>
            </a:r>
            <a:r>
              <a:rPr lang="en-US" altLang="ko-KR" sz="1100" dirty="0"/>
              <a:t>: (</a:t>
            </a:r>
            <a:r>
              <a:rPr lang="ko-KR" altLang="en-US" sz="1100" dirty="0"/>
              <a:t>인</a:t>
            </a:r>
            <a:r>
              <a:rPr lang="en-US" altLang="ko-KR" sz="1100" dirty="0"/>
              <a:t>/</a:t>
            </a:r>
            <a:r>
              <a:rPr lang="ko-KR" altLang="en-US" sz="1100" dirty="0"/>
              <a:t>서명</a:t>
            </a:r>
            <a:r>
              <a:rPr lang="en-US" altLang="ko-KR" sz="1100" dirty="0"/>
              <a:t>)</a:t>
            </a:r>
          </a:p>
          <a:p>
            <a:pPr algn="l" fontAlgn="base" latinLnBrk="0"/>
            <a:endParaRPr lang="ko-KR" altLang="en-US" sz="1100" dirty="0"/>
          </a:p>
          <a:p>
            <a:pPr fontAlgn="base" latinLnBrk="0"/>
            <a:r>
              <a:rPr lang="en-US" altLang="ko-KR" sz="1201" b="1" dirty="0"/>
              <a:t>※</a:t>
            </a:r>
            <a:r>
              <a:rPr lang="ko-KR" altLang="en-US" sz="1201" b="1" dirty="0"/>
              <a:t>첨부 </a:t>
            </a:r>
            <a:r>
              <a:rPr lang="en-US" altLang="ko-KR" sz="1201" b="1" dirty="0"/>
              <a:t>: </a:t>
            </a:r>
            <a:r>
              <a:rPr lang="ko-KR" altLang="en-US" sz="1201" b="1" dirty="0"/>
              <a:t>계약자 신분증 사본</a:t>
            </a:r>
            <a:r>
              <a:rPr lang="en-US" altLang="ko-KR" sz="1201" b="1" dirty="0"/>
              <a:t>, </a:t>
            </a:r>
            <a:r>
              <a:rPr lang="ko-KR" altLang="en-US" sz="1201" b="1" dirty="0"/>
              <a:t>대리인의 신분증 사본</a:t>
            </a:r>
            <a:r>
              <a:rPr lang="en-US" altLang="ko-KR" sz="1201" b="1" dirty="0"/>
              <a:t>, </a:t>
            </a:r>
            <a:r>
              <a:rPr lang="ko-KR" altLang="en-US" sz="1201" b="1" dirty="0"/>
              <a:t>계약서사본 또는 인감 증명서</a:t>
            </a:r>
            <a:endParaRPr lang="ko-KR" altLang="en-US" sz="1201" dirty="0"/>
          </a:p>
        </p:txBody>
      </p:sp>
      <p:sp>
        <p:nvSpPr>
          <p:cNvPr id="29" name="부제목 4">
            <a:extLst>
              <a:ext uri="{FF2B5EF4-FFF2-40B4-BE49-F238E27FC236}">
                <a16:creationId xmlns:a16="http://schemas.microsoft.com/office/drawing/2014/main" id="{D4A0B491-5B8B-4C6D-A105-54E3831A889A}"/>
              </a:ext>
            </a:extLst>
          </p:cNvPr>
          <p:cNvSpPr txBox="1">
            <a:spLocks/>
          </p:cNvSpPr>
          <p:nvPr/>
        </p:nvSpPr>
        <p:spPr>
          <a:xfrm>
            <a:off x="379575" y="4899375"/>
            <a:ext cx="6507479" cy="1677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10000"/>
              </a:lnSpc>
            </a:pPr>
            <a:endParaRPr lang="en-US" altLang="ko-KR" sz="4000" dirty="0"/>
          </a:p>
          <a:p>
            <a:pPr fontAlgn="base">
              <a:lnSpc>
                <a:spcPct val="110000"/>
              </a:lnSpc>
            </a:pPr>
            <a:r>
              <a:rPr lang="ko-KR" altLang="en-US" sz="4000" dirty="0"/>
              <a:t>상기 위임인은 대리인에게 </a:t>
            </a:r>
            <a:r>
              <a:rPr lang="ko-KR" altLang="en-US" sz="4000" dirty="0" err="1"/>
              <a:t>메종</a:t>
            </a:r>
            <a:r>
              <a:rPr lang="ko-KR" altLang="en-US" sz="4000" dirty="0"/>
              <a:t> 드 </a:t>
            </a:r>
            <a:r>
              <a:rPr lang="ko-KR" altLang="en-US" sz="4000" dirty="0" err="1"/>
              <a:t>엘리프</a:t>
            </a:r>
            <a:r>
              <a:rPr lang="ko-KR" altLang="en-US" sz="4000" dirty="0"/>
              <a:t> 타운하우스</a:t>
            </a:r>
            <a:r>
              <a:rPr lang="en-US" altLang="ko-KR" sz="4000" dirty="0"/>
              <a:t>(</a:t>
            </a:r>
            <a:r>
              <a:rPr lang="ko-KR" altLang="en-US" sz="4000" dirty="0"/>
              <a:t>연립주택</a:t>
            </a:r>
            <a:r>
              <a:rPr lang="en-US" altLang="ko-KR" sz="4000" dirty="0"/>
              <a:t>)</a:t>
            </a:r>
            <a:r>
              <a:rPr lang="ko-KR" altLang="en-US" sz="4000" dirty="0"/>
              <a:t>의 상기 내용과 관련된 모든 권한을 위임하며</a:t>
            </a:r>
            <a:r>
              <a:rPr lang="en-US" altLang="ko-KR" sz="4000" dirty="0"/>
              <a:t>,</a:t>
            </a:r>
          </a:p>
          <a:p>
            <a:pPr fontAlgn="base">
              <a:lnSpc>
                <a:spcPct val="110000"/>
              </a:lnSpc>
            </a:pPr>
            <a:r>
              <a:rPr lang="en-US" altLang="ko-KR" sz="4000" dirty="0"/>
              <a:t> </a:t>
            </a:r>
            <a:r>
              <a:rPr lang="ko-KR" altLang="en-US" sz="4000" dirty="0"/>
              <a:t>이로 인하여 추후 문제가 발생할 경우 민</a:t>
            </a:r>
            <a:r>
              <a:rPr lang="en-US" altLang="ko-KR" sz="4000" dirty="0"/>
              <a:t>․</a:t>
            </a:r>
            <a:r>
              <a:rPr lang="ko-KR" altLang="en-US" sz="4000" dirty="0"/>
              <a:t>형사상의 책임에 대하여 일체의 이의를 제기하지 않을 것을 </a:t>
            </a:r>
            <a:endParaRPr lang="en-US" altLang="ko-KR" sz="4000" dirty="0"/>
          </a:p>
          <a:p>
            <a:pPr fontAlgn="base">
              <a:lnSpc>
                <a:spcPct val="110000"/>
              </a:lnSpc>
            </a:pPr>
            <a:r>
              <a:rPr lang="ko-KR" altLang="en-US" sz="4000" dirty="0"/>
              <a:t>확약합니다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 latinLnBrk="0">
              <a:lnSpc>
                <a:spcPct val="200000"/>
              </a:lnSpc>
            </a:pPr>
            <a:r>
              <a:rPr lang="en-US" altLang="ko-KR" sz="4000" dirty="0"/>
              <a:t>20       </a:t>
            </a:r>
            <a:r>
              <a:rPr lang="ko-KR" altLang="en-US" sz="4000" dirty="0"/>
              <a:t>년           월           일</a:t>
            </a:r>
            <a:endParaRPr lang="en-US" altLang="ko-KR" sz="4000" dirty="0"/>
          </a:p>
          <a:p>
            <a:pPr algn="l" fontAlgn="base" latinLnBrk="0">
              <a:lnSpc>
                <a:spcPct val="150000"/>
              </a:lnSpc>
            </a:pPr>
            <a:r>
              <a:rPr lang="ko-KR" altLang="en-US" sz="4000" dirty="0"/>
              <a:t>                                                                                      위 임 인 </a:t>
            </a:r>
            <a:r>
              <a:rPr lang="en-US" altLang="ko-KR" sz="4000" dirty="0"/>
              <a:t>:                                  (</a:t>
            </a:r>
            <a:r>
              <a:rPr lang="ko-KR" altLang="en-US" sz="4000" dirty="0"/>
              <a:t>인</a:t>
            </a:r>
            <a:r>
              <a:rPr lang="en-US" altLang="ko-KR" sz="4000" dirty="0"/>
              <a:t>) </a:t>
            </a:r>
          </a:p>
          <a:p>
            <a:pPr algn="l" fontAlgn="base" latinLnBrk="0">
              <a:lnSpc>
                <a:spcPct val="150000"/>
              </a:lnSpc>
            </a:pPr>
            <a:r>
              <a:rPr lang="en-US" altLang="ko-KR" sz="1201" dirty="0"/>
              <a:t>                                                                                                       </a:t>
            </a:r>
            <a:endParaRPr lang="ko-KR" altLang="en-US" sz="1201" dirty="0"/>
          </a:p>
          <a:p>
            <a:pPr algn="l" fontAlgn="base" latinLnBrk="0"/>
            <a:endParaRPr lang="ko-KR" altLang="en-US" sz="1100" dirty="0"/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E506E3AF-8AB5-458B-BB58-27F6851687B2}"/>
              </a:ext>
            </a:extLst>
          </p:cNvPr>
          <p:cNvGrpSpPr/>
          <p:nvPr/>
        </p:nvGrpSpPr>
        <p:grpSpPr>
          <a:xfrm>
            <a:off x="357869" y="811392"/>
            <a:ext cx="6455485" cy="4304154"/>
            <a:chOff x="718603" y="965574"/>
            <a:chExt cx="5785544" cy="3410038"/>
          </a:xfrm>
        </p:grpSpPr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0385A561-10DC-4932-9D7C-4ED22EFFA4D0}"/>
                </a:ext>
              </a:extLst>
            </p:cNvPr>
            <p:cNvGrpSpPr/>
            <p:nvPr/>
          </p:nvGrpSpPr>
          <p:grpSpPr>
            <a:xfrm>
              <a:off x="720565" y="965574"/>
              <a:ext cx="5772627" cy="289560"/>
              <a:chOff x="720565" y="1531620"/>
              <a:chExt cx="5772627" cy="289560"/>
            </a:xfrm>
          </p:grpSpPr>
          <p:grpSp>
            <p:nvGrpSpPr>
              <p:cNvPr id="86" name="그룹 85">
                <a:extLst>
                  <a:ext uri="{FF2B5EF4-FFF2-40B4-BE49-F238E27FC236}">
                    <a16:creationId xmlns:a16="http://schemas.microsoft.com/office/drawing/2014/main" id="{F25150B5-A88A-484C-AEF9-8150D9F112F4}"/>
                  </a:ext>
                </a:extLst>
              </p:cNvPr>
              <p:cNvGrpSpPr/>
              <p:nvPr/>
            </p:nvGrpSpPr>
            <p:grpSpPr>
              <a:xfrm>
                <a:off x="720565" y="1531620"/>
                <a:ext cx="5772627" cy="289560"/>
                <a:chOff x="720565" y="1531620"/>
                <a:chExt cx="5772627" cy="289560"/>
              </a:xfrm>
            </p:grpSpPr>
            <p:sp>
              <p:nvSpPr>
                <p:cNvPr id="88" name="직사각형 87">
                  <a:extLst>
                    <a:ext uri="{FF2B5EF4-FFF2-40B4-BE49-F238E27FC236}">
                      <a16:creationId xmlns:a16="http://schemas.microsoft.com/office/drawing/2014/main" id="{A0B9815C-4D4B-4491-A85D-7E2C9AB6D648}"/>
                    </a:ext>
                  </a:extLst>
                </p:cNvPr>
                <p:cNvSpPr/>
                <p:nvPr/>
              </p:nvSpPr>
              <p:spPr>
                <a:xfrm>
                  <a:off x="731520" y="1531620"/>
                  <a:ext cx="5737860" cy="289560"/>
                </a:xfrm>
                <a:prstGeom prst="rect">
                  <a:avLst/>
                </a:prstGeom>
                <a:no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82"/>
                </a:p>
              </p:txBody>
            </p:sp>
            <p:sp>
              <p:nvSpPr>
                <p:cNvPr id="89" name="직사각형 88">
                  <a:extLst>
                    <a:ext uri="{FF2B5EF4-FFF2-40B4-BE49-F238E27FC236}">
                      <a16:creationId xmlns:a16="http://schemas.microsoft.com/office/drawing/2014/main" id="{1DA088FC-8859-417F-844B-85D50C519296}"/>
                    </a:ext>
                  </a:extLst>
                </p:cNvPr>
                <p:cNvSpPr/>
                <p:nvPr/>
              </p:nvSpPr>
              <p:spPr>
                <a:xfrm>
                  <a:off x="720565" y="1543144"/>
                  <a:ext cx="1243702" cy="277200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82"/>
                </a:p>
              </p:txBody>
            </p:sp>
            <p:sp>
              <p:nvSpPr>
                <p:cNvPr id="90" name="직사각형 89">
                  <a:extLst>
                    <a:ext uri="{FF2B5EF4-FFF2-40B4-BE49-F238E27FC236}">
                      <a16:creationId xmlns:a16="http://schemas.microsoft.com/office/drawing/2014/main" id="{299CC29E-277D-4276-8C86-63249D37F5DB}"/>
                    </a:ext>
                  </a:extLst>
                </p:cNvPr>
                <p:cNvSpPr/>
                <p:nvPr/>
              </p:nvSpPr>
              <p:spPr>
                <a:xfrm>
                  <a:off x="1964267" y="1543237"/>
                  <a:ext cx="4528925" cy="27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82"/>
                </a:p>
              </p:txBody>
            </p:sp>
          </p:grp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617A5096-7440-4DF1-A147-422787EAF6BA}"/>
                  </a:ext>
                </a:extLst>
              </p:cNvPr>
              <p:cNvSpPr txBox="1"/>
              <p:nvPr/>
            </p:nvSpPr>
            <p:spPr>
              <a:xfrm>
                <a:off x="830182" y="1552648"/>
                <a:ext cx="1024467" cy="207265"/>
              </a:xfrm>
              <a:prstGeom prst="rect">
                <a:avLst/>
              </a:prstGeom>
              <a:solidFill>
                <a:srgbClr val="F2F2F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물건의 표시</a:t>
                </a:r>
              </a:p>
            </p:txBody>
          </p:sp>
        </p:grp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4897A67E-3241-404C-BD43-0CBCEFA21E0D}"/>
                </a:ext>
              </a:extLst>
            </p:cNvPr>
            <p:cNvGrpSpPr/>
            <p:nvPr/>
          </p:nvGrpSpPr>
          <p:grpSpPr>
            <a:xfrm>
              <a:off x="720565" y="1403786"/>
              <a:ext cx="5783582" cy="2553547"/>
              <a:chOff x="720565" y="1969832"/>
              <a:chExt cx="5783582" cy="2553547"/>
            </a:xfrm>
          </p:grpSpPr>
          <p:grpSp>
            <p:nvGrpSpPr>
              <p:cNvPr id="54" name="그룹 53">
                <a:extLst>
                  <a:ext uri="{FF2B5EF4-FFF2-40B4-BE49-F238E27FC236}">
                    <a16:creationId xmlns:a16="http://schemas.microsoft.com/office/drawing/2014/main" id="{9BD5B830-F511-4221-8805-D88DE1A3D1FC}"/>
                  </a:ext>
                </a:extLst>
              </p:cNvPr>
              <p:cNvGrpSpPr/>
              <p:nvPr/>
            </p:nvGrpSpPr>
            <p:grpSpPr>
              <a:xfrm>
                <a:off x="720565" y="1969832"/>
                <a:ext cx="5783582" cy="2553547"/>
                <a:chOff x="720565" y="1969832"/>
                <a:chExt cx="5783582" cy="2553547"/>
              </a:xfrm>
            </p:grpSpPr>
            <p:grpSp>
              <p:nvGrpSpPr>
                <p:cNvPr id="68" name="그룹 67">
                  <a:extLst>
                    <a:ext uri="{FF2B5EF4-FFF2-40B4-BE49-F238E27FC236}">
                      <a16:creationId xmlns:a16="http://schemas.microsoft.com/office/drawing/2014/main" id="{A7754C4E-1AEE-4B13-A0AC-1A74827B0AD7}"/>
                    </a:ext>
                  </a:extLst>
                </p:cNvPr>
                <p:cNvGrpSpPr/>
                <p:nvPr/>
              </p:nvGrpSpPr>
              <p:grpSpPr>
                <a:xfrm>
                  <a:off x="720565" y="1969832"/>
                  <a:ext cx="5783582" cy="2548800"/>
                  <a:chOff x="720565" y="1969832"/>
                  <a:chExt cx="5783582" cy="2548800"/>
                </a:xfrm>
              </p:grpSpPr>
              <p:grpSp>
                <p:nvGrpSpPr>
                  <p:cNvPr id="78" name="그룹 77">
                    <a:extLst>
                      <a:ext uri="{FF2B5EF4-FFF2-40B4-BE49-F238E27FC236}">
                        <a16:creationId xmlns:a16="http://schemas.microsoft.com/office/drawing/2014/main" id="{EC09EDB4-7C50-4A1D-BE58-C22CAD760D97}"/>
                      </a:ext>
                    </a:extLst>
                  </p:cNvPr>
                  <p:cNvGrpSpPr/>
                  <p:nvPr/>
                </p:nvGrpSpPr>
                <p:grpSpPr>
                  <a:xfrm>
                    <a:off x="731205" y="1969832"/>
                    <a:ext cx="5737860" cy="2548800"/>
                    <a:chOff x="731520" y="1531619"/>
                    <a:chExt cx="5737860" cy="1944798"/>
                  </a:xfrm>
                </p:grpSpPr>
                <p:sp>
                  <p:nvSpPr>
                    <p:cNvPr id="84" name="직사각형 83">
                      <a:extLst>
                        <a:ext uri="{FF2B5EF4-FFF2-40B4-BE49-F238E27FC236}">
                          <a16:creationId xmlns:a16="http://schemas.microsoft.com/office/drawing/2014/main" id="{D8363D85-8C8F-4E35-A510-7FFD0E78F0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1520" y="1531619"/>
                      <a:ext cx="5737860" cy="1944798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2382"/>
                    </a:p>
                  </p:txBody>
                </p:sp>
                <p:sp>
                  <p:nvSpPr>
                    <p:cNvPr id="85" name="TextBox 84">
                      <a:extLst>
                        <a:ext uri="{FF2B5EF4-FFF2-40B4-BE49-F238E27FC236}">
                          <a16:creationId xmlns:a16="http://schemas.microsoft.com/office/drawing/2014/main" id="{6355A1D5-7E6B-4552-B121-A00D3A2BD56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30182" y="1552648"/>
                      <a:ext cx="1024467" cy="15814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ko-KR" altLang="en-US" sz="1100" b="1" dirty="0">
                          <a:latin typeface="KoPub돋움체 Bold" pitchFamily="2" charset="-127"/>
                          <a:ea typeface="KoPub돋움체 Bold" pitchFamily="2" charset="-127"/>
                        </a:rPr>
                        <a:t>물건의 표시</a:t>
                      </a:r>
                    </a:p>
                  </p:txBody>
                </p:sp>
              </p:grpSp>
              <p:sp>
                <p:nvSpPr>
                  <p:cNvPr id="79" name="직사각형 78">
                    <a:extLst>
                      <a:ext uri="{FF2B5EF4-FFF2-40B4-BE49-F238E27FC236}">
                        <a16:creationId xmlns:a16="http://schemas.microsoft.com/office/drawing/2014/main" id="{BDC1F8E3-C368-4694-BCE6-E37B666FBDFA}"/>
                      </a:ext>
                    </a:extLst>
                  </p:cNvPr>
                  <p:cNvSpPr/>
                  <p:nvPr/>
                </p:nvSpPr>
                <p:spPr>
                  <a:xfrm>
                    <a:off x="723582" y="1980949"/>
                    <a:ext cx="1243702" cy="2534400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/>
                  </a:p>
                </p:txBody>
              </p:sp>
              <p:sp>
                <p:nvSpPr>
                  <p:cNvPr id="80" name="직사각형 79">
                    <a:extLst>
                      <a:ext uri="{FF2B5EF4-FFF2-40B4-BE49-F238E27FC236}">
                        <a16:creationId xmlns:a16="http://schemas.microsoft.com/office/drawing/2014/main" id="{79744ACB-4AD3-4827-BED7-C4FEF74175BF}"/>
                      </a:ext>
                    </a:extLst>
                  </p:cNvPr>
                  <p:cNvSpPr/>
                  <p:nvPr/>
                </p:nvSpPr>
                <p:spPr>
                  <a:xfrm>
                    <a:off x="1969029" y="1980179"/>
                    <a:ext cx="4528925" cy="112586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 dirty="0"/>
                  </a:p>
                </p:txBody>
              </p:sp>
              <p:sp>
                <p:nvSpPr>
                  <p:cNvPr id="81" name="직사각형 80">
                    <a:extLst>
                      <a:ext uri="{FF2B5EF4-FFF2-40B4-BE49-F238E27FC236}">
                        <a16:creationId xmlns:a16="http://schemas.microsoft.com/office/drawing/2014/main" id="{1F924416-D6A7-4149-B8FB-EA6C58EEB103}"/>
                      </a:ext>
                    </a:extLst>
                  </p:cNvPr>
                  <p:cNvSpPr/>
                  <p:nvPr/>
                </p:nvSpPr>
                <p:spPr>
                  <a:xfrm>
                    <a:off x="1975222" y="3111353"/>
                    <a:ext cx="4528925" cy="140450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/>
                  </a:p>
                </p:txBody>
              </p:sp>
              <p:sp>
                <p:nvSpPr>
                  <p:cNvPr id="82" name="직사각형 81">
                    <a:extLst>
                      <a:ext uri="{FF2B5EF4-FFF2-40B4-BE49-F238E27FC236}">
                        <a16:creationId xmlns:a16="http://schemas.microsoft.com/office/drawing/2014/main" id="{C9EE0CE4-06E0-4100-A726-1CA493EAC96A}"/>
                      </a:ext>
                    </a:extLst>
                  </p:cNvPr>
                  <p:cNvSpPr/>
                  <p:nvPr/>
                </p:nvSpPr>
                <p:spPr>
                  <a:xfrm>
                    <a:off x="1964267" y="1981795"/>
                    <a:ext cx="909717" cy="2534400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/>
                  </a:p>
                </p:txBody>
              </p:sp>
              <p:cxnSp>
                <p:nvCxnSpPr>
                  <p:cNvPr id="83" name="직선 연결선 82">
                    <a:extLst>
                      <a:ext uri="{FF2B5EF4-FFF2-40B4-BE49-F238E27FC236}">
                        <a16:creationId xmlns:a16="http://schemas.microsoft.com/office/drawing/2014/main" id="{D9256052-0CE1-4C81-B397-CD703E152F9F}"/>
                      </a:ext>
                    </a:extLst>
                  </p:cNvPr>
                  <p:cNvCxnSpPr/>
                  <p:nvPr/>
                </p:nvCxnSpPr>
                <p:spPr>
                  <a:xfrm>
                    <a:off x="720565" y="3106590"/>
                    <a:ext cx="5740736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9" name="직선 연결선 68">
                  <a:extLst>
                    <a:ext uri="{FF2B5EF4-FFF2-40B4-BE49-F238E27FC236}">
                      <a16:creationId xmlns:a16="http://schemas.microsoft.com/office/drawing/2014/main" id="{D58A5E93-EE1E-4CB2-A232-DBA7F8E685A6}"/>
                    </a:ext>
                  </a:extLst>
                </p:cNvPr>
                <p:cNvCxnSpPr/>
                <p:nvPr/>
              </p:nvCxnSpPr>
              <p:spPr>
                <a:xfrm>
                  <a:off x="1954665" y="2537017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직선 연결선 69">
                  <a:extLst>
                    <a:ext uri="{FF2B5EF4-FFF2-40B4-BE49-F238E27FC236}">
                      <a16:creationId xmlns:a16="http://schemas.microsoft.com/office/drawing/2014/main" id="{2705CBF3-3B39-42EB-B579-302FA894386B}"/>
                    </a:ext>
                  </a:extLst>
                </p:cNvPr>
                <p:cNvCxnSpPr/>
                <p:nvPr/>
              </p:nvCxnSpPr>
              <p:spPr>
                <a:xfrm>
                  <a:off x="1956427" y="2263338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직선 연결선 70">
                  <a:extLst>
                    <a:ext uri="{FF2B5EF4-FFF2-40B4-BE49-F238E27FC236}">
                      <a16:creationId xmlns:a16="http://schemas.microsoft.com/office/drawing/2014/main" id="{D783D1A9-E2D7-4E7E-9207-4C1E90015364}"/>
                    </a:ext>
                  </a:extLst>
                </p:cNvPr>
                <p:cNvCxnSpPr/>
                <p:nvPr/>
              </p:nvCxnSpPr>
              <p:spPr>
                <a:xfrm>
                  <a:off x="1956427" y="2832286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직선 연결선 71">
                  <a:extLst>
                    <a:ext uri="{FF2B5EF4-FFF2-40B4-BE49-F238E27FC236}">
                      <a16:creationId xmlns:a16="http://schemas.microsoft.com/office/drawing/2014/main" id="{1FEE1BD6-5941-4D6F-BB05-F69F082CFC16}"/>
                    </a:ext>
                  </a:extLst>
                </p:cNvPr>
                <p:cNvCxnSpPr/>
                <p:nvPr/>
              </p:nvCxnSpPr>
              <p:spPr>
                <a:xfrm>
                  <a:off x="1970700" y="3392153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직선 연결선 72">
                  <a:extLst>
                    <a:ext uri="{FF2B5EF4-FFF2-40B4-BE49-F238E27FC236}">
                      <a16:creationId xmlns:a16="http://schemas.microsoft.com/office/drawing/2014/main" id="{FE03172A-3C55-4302-A6FF-227C7DF38E11}"/>
                    </a:ext>
                  </a:extLst>
                </p:cNvPr>
                <p:cNvCxnSpPr/>
                <p:nvPr/>
              </p:nvCxnSpPr>
              <p:spPr>
                <a:xfrm>
                  <a:off x="1968938" y="3665832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직선 연결선 73">
                  <a:extLst>
                    <a:ext uri="{FF2B5EF4-FFF2-40B4-BE49-F238E27FC236}">
                      <a16:creationId xmlns:a16="http://schemas.microsoft.com/office/drawing/2014/main" id="{B878C97E-39DA-4DEC-A1E9-8241E55F81A6}"/>
                    </a:ext>
                  </a:extLst>
                </p:cNvPr>
                <p:cNvCxnSpPr/>
                <p:nvPr/>
              </p:nvCxnSpPr>
              <p:spPr>
                <a:xfrm>
                  <a:off x="1970700" y="3961101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직선 연결선 74">
                  <a:extLst>
                    <a:ext uri="{FF2B5EF4-FFF2-40B4-BE49-F238E27FC236}">
                      <a16:creationId xmlns:a16="http://schemas.microsoft.com/office/drawing/2014/main" id="{207B3726-FFE8-42EB-BFC9-B9C35C9EF108}"/>
                    </a:ext>
                  </a:extLst>
                </p:cNvPr>
                <p:cNvCxnSpPr/>
                <p:nvPr/>
              </p:nvCxnSpPr>
              <p:spPr>
                <a:xfrm>
                  <a:off x="1968922" y="4237376"/>
                  <a:ext cx="4514400" cy="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직선 연결선 75">
                  <a:extLst>
                    <a:ext uri="{FF2B5EF4-FFF2-40B4-BE49-F238E27FC236}">
                      <a16:creationId xmlns:a16="http://schemas.microsoft.com/office/drawing/2014/main" id="{BBF559DA-2CC0-4AEC-A48C-A9DB4756BFF2}"/>
                    </a:ext>
                  </a:extLst>
                </p:cNvPr>
                <p:cNvCxnSpPr/>
                <p:nvPr/>
              </p:nvCxnSpPr>
              <p:spPr>
                <a:xfrm flipV="1">
                  <a:off x="2873984" y="1974579"/>
                  <a:ext cx="0" cy="254880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직선 연결선 76">
                  <a:extLst>
                    <a:ext uri="{FF2B5EF4-FFF2-40B4-BE49-F238E27FC236}">
                      <a16:creationId xmlns:a16="http://schemas.microsoft.com/office/drawing/2014/main" id="{D84E19BA-3A7D-414A-9F06-9CFBB5F1BE5A}"/>
                    </a:ext>
                  </a:extLst>
                </p:cNvPr>
                <p:cNvCxnSpPr/>
                <p:nvPr/>
              </p:nvCxnSpPr>
              <p:spPr>
                <a:xfrm flipV="1">
                  <a:off x="1964267" y="1969832"/>
                  <a:ext cx="0" cy="2548800"/>
                </a:xfrm>
                <a:prstGeom prst="line">
                  <a:avLst/>
                </a:prstGeom>
                <a:ln w="381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C8B6DE6-78E6-49E8-84E3-26773DB7D0FB}"/>
                  </a:ext>
                </a:extLst>
              </p:cNvPr>
              <p:cNvSpPr txBox="1"/>
              <p:nvPr/>
            </p:nvSpPr>
            <p:spPr>
              <a:xfrm>
                <a:off x="829866" y="2335488"/>
                <a:ext cx="1024467" cy="37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위임인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  <a:p>
                <a:pPr algn="ctr"/>
                <a:endParaRPr lang="en-US" altLang="ko-KR" sz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  <a:p>
                <a:pPr algn="ctr"/>
                <a:r>
                  <a:rPr lang="en-US" altLang="ko-KR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(</a:t>
                </a:r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위임하는 자</a:t>
                </a:r>
                <a:r>
                  <a:rPr lang="en-US" altLang="ko-KR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)</a:t>
                </a:r>
                <a:endParaRPr lang="ko-KR" alt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7F0E4EE7-4E3F-4CFC-A6D0-998B7B6459CC}"/>
                  </a:ext>
                </a:extLst>
              </p:cNvPr>
              <p:cNvSpPr txBox="1"/>
              <p:nvPr/>
            </p:nvSpPr>
            <p:spPr>
              <a:xfrm>
                <a:off x="829850" y="3578615"/>
                <a:ext cx="1024467" cy="37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대리인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  <a:p>
                <a:pPr algn="ctr"/>
                <a:endParaRPr lang="en-US" altLang="ko-KR" sz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  <a:p>
                <a:pPr algn="ctr"/>
                <a:r>
                  <a:rPr lang="en-US" altLang="ko-KR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(</a:t>
                </a:r>
                <a:r>
                  <a:rPr lang="ko-KR" altLang="en-US" sz="11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위임받는</a:t>
                </a:r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 자</a:t>
                </a:r>
                <a:r>
                  <a:rPr lang="en-US" altLang="ko-KR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)</a:t>
                </a:r>
                <a:endParaRPr lang="ko-KR" alt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B8ABB22-2D28-4B77-96EA-ED8DBB6F5B94}"/>
                  </a:ext>
                </a:extLst>
              </p:cNvPr>
              <p:cNvSpPr txBox="1"/>
              <p:nvPr/>
            </p:nvSpPr>
            <p:spPr>
              <a:xfrm>
                <a:off x="1981050" y="1989357"/>
                <a:ext cx="862387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주      소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F6C340C-F721-4BC2-9F2F-4E7A1FC64F40}"/>
                  </a:ext>
                </a:extLst>
              </p:cNvPr>
              <p:cNvSpPr txBox="1"/>
              <p:nvPr/>
            </p:nvSpPr>
            <p:spPr>
              <a:xfrm>
                <a:off x="1983254" y="2275086"/>
                <a:ext cx="867784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생년월일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1120809-FA5F-4AA0-90DC-0D3FB4F34FE0}"/>
                  </a:ext>
                </a:extLst>
              </p:cNvPr>
              <p:cNvSpPr txBox="1"/>
              <p:nvPr/>
            </p:nvSpPr>
            <p:spPr>
              <a:xfrm>
                <a:off x="1999704" y="2581332"/>
                <a:ext cx="874381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성     명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1853A50-D83A-4C42-B472-425018FC43B4}"/>
                  </a:ext>
                </a:extLst>
              </p:cNvPr>
              <p:cNvSpPr txBox="1"/>
              <p:nvPr/>
            </p:nvSpPr>
            <p:spPr>
              <a:xfrm>
                <a:off x="1987214" y="2844564"/>
                <a:ext cx="875816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연 </a:t>
                </a:r>
                <a:r>
                  <a:rPr lang="ko-KR" altLang="en-US" sz="11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락</a:t>
                </a:r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 처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7248F9C-4C8E-4413-9BFB-8714EFDA8FED}"/>
                  </a:ext>
                </a:extLst>
              </p:cNvPr>
              <p:cNvSpPr txBox="1"/>
              <p:nvPr/>
            </p:nvSpPr>
            <p:spPr>
              <a:xfrm>
                <a:off x="1985778" y="3119778"/>
                <a:ext cx="888206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주     소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5141240-4CA0-408B-B9E7-693B402070AA}"/>
                  </a:ext>
                </a:extLst>
              </p:cNvPr>
              <p:cNvSpPr txBox="1"/>
              <p:nvPr/>
            </p:nvSpPr>
            <p:spPr>
              <a:xfrm>
                <a:off x="2004782" y="3424419"/>
                <a:ext cx="870141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생년월일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7CACEF3-E501-4024-90C1-8029458F5FD5}"/>
                  </a:ext>
                </a:extLst>
              </p:cNvPr>
              <p:cNvSpPr txBox="1"/>
              <p:nvPr/>
            </p:nvSpPr>
            <p:spPr>
              <a:xfrm>
                <a:off x="1987213" y="3687669"/>
                <a:ext cx="863825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성     명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A5AA4FA-D9B8-4536-B1D3-4FECB5120A0C}"/>
                  </a:ext>
                </a:extLst>
              </p:cNvPr>
              <p:cNvSpPr txBox="1"/>
              <p:nvPr/>
            </p:nvSpPr>
            <p:spPr>
              <a:xfrm>
                <a:off x="1988217" y="4008936"/>
                <a:ext cx="885972" cy="207265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연 </a:t>
                </a:r>
                <a:r>
                  <a:rPr lang="ko-KR" altLang="en-US" sz="11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락</a:t>
                </a:r>
                <a:r>
                  <a:rPr lang="ko-KR" altLang="en-US" sz="1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 처</a:t>
                </a:r>
                <a:endParaRPr lang="en-US" altLang="ko-KR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D68507A-AB40-4890-973D-25670957D189}"/>
                  </a:ext>
                </a:extLst>
              </p:cNvPr>
              <p:cNvSpPr txBox="1"/>
              <p:nvPr/>
            </p:nvSpPr>
            <p:spPr>
              <a:xfrm>
                <a:off x="1985305" y="4246034"/>
                <a:ext cx="871896" cy="2011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050" spc="-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rPr>
                  <a:t>위임인과 관계</a:t>
                </a:r>
                <a:endParaRPr lang="en-US" altLang="ko-KR" sz="1050" spc="-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itchFamily="2" charset="-127"/>
                  <a:ea typeface="KoPub돋움체 Bold" pitchFamily="2" charset="-127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9919701-23D5-4F35-B94F-006970A3953B}"/>
                  </a:ext>
                </a:extLst>
              </p:cNvPr>
              <p:cNvSpPr txBox="1"/>
              <p:nvPr/>
            </p:nvSpPr>
            <p:spPr>
              <a:xfrm>
                <a:off x="5334015" y="2584966"/>
                <a:ext cx="1136812" cy="182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(</a:t>
                </a:r>
                <a:r>
                  <a:rPr lang="ko-KR" altLang="en-US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서명 또는 인</a:t>
                </a:r>
                <a:r>
                  <a:rPr lang="en-US" altLang="ko-KR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)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1FDFB74-0FAA-436A-9F98-D451A2D2609C}"/>
                  </a:ext>
                </a:extLst>
              </p:cNvPr>
              <p:cNvSpPr txBox="1"/>
              <p:nvPr/>
            </p:nvSpPr>
            <p:spPr>
              <a:xfrm>
                <a:off x="5334015" y="3697341"/>
                <a:ext cx="1136812" cy="182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(</a:t>
                </a:r>
                <a:r>
                  <a:rPr lang="ko-KR" altLang="en-US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서명 또는 인</a:t>
                </a:r>
                <a:r>
                  <a:rPr lang="en-US" altLang="ko-KR" sz="899" dirty="0">
                    <a:solidFill>
                      <a:schemeClr val="bg1">
                        <a:lumMod val="6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)</a:t>
                </a:r>
              </a:p>
            </p:txBody>
          </p:sp>
        </p:grpSp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E8E3E3E5-EFDC-491A-9049-DD05E0328FDA}"/>
                </a:ext>
              </a:extLst>
            </p:cNvPr>
            <p:cNvGrpSpPr/>
            <p:nvPr/>
          </p:nvGrpSpPr>
          <p:grpSpPr>
            <a:xfrm>
              <a:off x="718603" y="4086052"/>
              <a:ext cx="5776023" cy="289560"/>
              <a:chOff x="718603" y="4652098"/>
              <a:chExt cx="5776023" cy="289560"/>
            </a:xfrm>
          </p:grpSpPr>
          <p:grpSp>
            <p:nvGrpSpPr>
              <p:cNvPr id="35" name="그룹 34">
                <a:extLst>
                  <a:ext uri="{FF2B5EF4-FFF2-40B4-BE49-F238E27FC236}">
                    <a16:creationId xmlns:a16="http://schemas.microsoft.com/office/drawing/2014/main" id="{F564F940-1188-4DBC-9DB2-C85210B94C8C}"/>
                  </a:ext>
                </a:extLst>
              </p:cNvPr>
              <p:cNvGrpSpPr/>
              <p:nvPr/>
            </p:nvGrpSpPr>
            <p:grpSpPr>
              <a:xfrm>
                <a:off x="718603" y="4652098"/>
                <a:ext cx="5776023" cy="289560"/>
                <a:chOff x="717169" y="1531620"/>
                <a:chExt cx="5776023" cy="289560"/>
              </a:xfrm>
            </p:grpSpPr>
            <p:grpSp>
              <p:nvGrpSpPr>
                <p:cNvPr id="37" name="그룹 36">
                  <a:extLst>
                    <a:ext uri="{FF2B5EF4-FFF2-40B4-BE49-F238E27FC236}">
                      <a16:creationId xmlns:a16="http://schemas.microsoft.com/office/drawing/2014/main" id="{660A484A-8701-4E3C-97D7-11A9E706EAD7}"/>
                    </a:ext>
                  </a:extLst>
                </p:cNvPr>
                <p:cNvGrpSpPr/>
                <p:nvPr/>
              </p:nvGrpSpPr>
              <p:grpSpPr>
                <a:xfrm>
                  <a:off x="720565" y="1531620"/>
                  <a:ext cx="5772627" cy="289560"/>
                  <a:chOff x="720565" y="1531620"/>
                  <a:chExt cx="5772627" cy="289560"/>
                </a:xfrm>
              </p:grpSpPr>
              <p:sp>
                <p:nvSpPr>
                  <p:cNvPr id="39" name="직사각형 38">
                    <a:extLst>
                      <a:ext uri="{FF2B5EF4-FFF2-40B4-BE49-F238E27FC236}">
                        <a16:creationId xmlns:a16="http://schemas.microsoft.com/office/drawing/2014/main" id="{CBA06C0E-FC31-4C61-ACC5-537A508EE06E}"/>
                      </a:ext>
                    </a:extLst>
                  </p:cNvPr>
                  <p:cNvSpPr/>
                  <p:nvPr/>
                </p:nvSpPr>
                <p:spPr>
                  <a:xfrm>
                    <a:off x="731520" y="1531620"/>
                    <a:ext cx="5737860" cy="28956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52" name="직사각형 51">
                    <a:extLst>
                      <a:ext uri="{FF2B5EF4-FFF2-40B4-BE49-F238E27FC236}">
                        <a16:creationId xmlns:a16="http://schemas.microsoft.com/office/drawing/2014/main" id="{89868208-D7A2-4884-8F26-77E9C75402C4}"/>
                      </a:ext>
                    </a:extLst>
                  </p:cNvPr>
                  <p:cNvSpPr/>
                  <p:nvPr/>
                </p:nvSpPr>
                <p:spPr>
                  <a:xfrm>
                    <a:off x="720565" y="1543144"/>
                    <a:ext cx="1243702" cy="277200"/>
                  </a:xfrm>
                  <a:prstGeom prst="rect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53" name="직사각형 52">
                    <a:extLst>
                      <a:ext uri="{FF2B5EF4-FFF2-40B4-BE49-F238E27FC236}">
                        <a16:creationId xmlns:a16="http://schemas.microsoft.com/office/drawing/2014/main" id="{DDD68BF7-86BE-475C-9696-E7BCD2794C16}"/>
                      </a:ext>
                    </a:extLst>
                  </p:cNvPr>
                  <p:cNvSpPr/>
                  <p:nvPr/>
                </p:nvSpPr>
                <p:spPr>
                  <a:xfrm>
                    <a:off x="1964267" y="1543237"/>
                    <a:ext cx="4528925" cy="27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382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21660D93-FA15-4C43-BCC9-3448FE32A1F1}"/>
                    </a:ext>
                  </a:extLst>
                </p:cNvPr>
                <p:cNvSpPr txBox="1"/>
                <p:nvPr/>
              </p:nvSpPr>
              <p:spPr>
                <a:xfrm>
                  <a:off x="717169" y="1583839"/>
                  <a:ext cx="1236062" cy="201169"/>
                </a:xfrm>
                <a:prstGeom prst="rect">
                  <a:avLst/>
                </a:prstGeom>
                <a:solidFill>
                  <a:srgbClr val="F2F2F2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1050" b="1" spc="-1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KoPub돋움체 Bold" pitchFamily="2" charset="-127"/>
                      <a:ea typeface="KoPub돋움체 Bold" pitchFamily="2" charset="-127"/>
                    </a:rPr>
                    <a:t>위임 내용</a:t>
                  </a:r>
                  <a:r>
                    <a:rPr lang="en-US" altLang="ko-KR" sz="1050" b="1" spc="-1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KoPub돋움체 Bold" pitchFamily="2" charset="-127"/>
                      <a:ea typeface="KoPub돋움체 Bold" pitchFamily="2" charset="-127"/>
                    </a:rPr>
                    <a:t>(</a:t>
                  </a:r>
                  <a:r>
                    <a:rPr lang="ko-KR" altLang="en-US" sz="1050" b="1" spc="-1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KoPub돋움체 Bold" pitchFamily="2" charset="-127"/>
                      <a:ea typeface="KoPub돋움체 Bold" pitchFamily="2" charset="-127"/>
                    </a:rPr>
                    <a:t>위임장 용</a:t>
                  </a:r>
                  <a:r>
                    <a:rPr lang="en-US" altLang="ko-KR" sz="1050" b="1" spc="-1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KoPub돋움체 Bold" pitchFamily="2" charset="-127"/>
                      <a:ea typeface="KoPub돋움체 Bold" pitchFamily="2" charset="-127"/>
                    </a:rPr>
                    <a:t>)</a:t>
                  </a:r>
                  <a:endParaRPr lang="ko-KR" altLang="en-US" sz="1050" b="1" spc="-1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itchFamily="2" charset="-127"/>
                    <a:ea typeface="KoPub돋움체 Bold" pitchFamily="2" charset="-127"/>
                  </a:endParaRPr>
                </a:p>
              </p:txBody>
            </p:sp>
          </p:grp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E4F617E-237E-4986-9220-D95C7C13F044}"/>
                  </a:ext>
                </a:extLst>
              </p:cNvPr>
              <p:cNvSpPr txBox="1"/>
              <p:nvPr/>
            </p:nvSpPr>
            <p:spPr>
              <a:xfrm>
                <a:off x="1987737" y="4702778"/>
                <a:ext cx="4494033" cy="201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05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Medium" pitchFamily="2" charset="-127"/>
                    <a:ea typeface="KoPub돋움체 Medium" pitchFamily="2" charset="-127"/>
                  </a:rPr>
                  <a:t>사전점검 관련일체</a:t>
                </a:r>
                <a:endParaRPr lang="en-US" altLang="ko-KR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itchFamily="2" charset="-127"/>
                  <a:ea typeface="KoPub돋움체 Medium" pitchFamily="2" charset="-127"/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4508B5-5474-44A5-A6A8-2785421D7C63}"/>
                </a:ext>
              </a:extLst>
            </p:cNvPr>
            <p:cNvSpPr txBox="1"/>
            <p:nvPr/>
          </p:nvSpPr>
          <p:spPr>
            <a:xfrm>
              <a:off x="1973580" y="1015038"/>
              <a:ext cx="4183380" cy="2072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ko-KR" altLang="en-US" sz="1100" dirty="0" err="1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메종</a:t>
              </a:r>
              <a:r>
                <a:rPr lang="ko-KR" altLang="en-US" sz="11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 드 </a:t>
              </a:r>
              <a:r>
                <a:rPr lang="ko-KR" altLang="en-US" sz="1100" dirty="0" err="1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엘리프</a:t>
              </a:r>
              <a:r>
                <a:rPr lang="ko-KR" altLang="en-US" sz="1100" dirty="0">
                  <a:latin typeface="KoPub돋움체 Medium" panose="00000600000000000000" pitchFamily="2" charset="-127"/>
                  <a:ea typeface="KoPub돋움체 Medium" panose="00000600000000000000" pitchFamily="2" charset="-127"/>
                </a:rPr>
                <a:t>                         동                          호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0440820"/>
      </p:ext>
    </p:extLst>
  </p:cSld>
  <p:clrMapOvr>
    <a:masterClrMapping/>
  </p:clrMapOvr>
</p:sld>
</file>

<file path=ppt/theme/theme1.xml><?xml version="1.0" encoding="utf-8"?>
<a:theme xmlns:a="http://schemas.openxmlformats.org/drawingml/2006/main" name="레이아웃2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레이아웃3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레이아웃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레이아웃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레이아웃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4817</TotalTime>
  <Words>715</Words>
  <Application>Microsoft Office PowerPoint</Application>
  <PresentationFormat>사용자 지정</PresentationFormat>
  <Paragraphs>111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5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KoPub돋움체 Bold</vt:lpstr>
      <vt:lpstr>KoPub돋움체 Medium</vt:lpstr>
      <vt:lpstr>Yoon 윤고딕 530_TT</vt:lpstr>
      <vt:lpstr>Yoon 윤고딕 540_TT</vt:lpstr>
      <vt:lpstr>나눔고딕</vt:lpstr>
      <vt:lpstr>맑은 고딕</vt:lpstr>
      <vt:lpstr>Arial</vt:lpstr>
      <vt:lpstr>레이아웃2</vt:lpstr>
      <vt:lpstr>레이아웃3</vt:lpstr>
      <vt:lpstr>레이아웃4</vt:lpstr>
      <vt:lpstr>레이아웃5</vt:lpstr>
      <vt:lpstr>레이아웃6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HANBIT</dc:creator>
  <cp:lastModifiedBy>user</cp:lastModifiedBy>
  <cp:revision>206</cp:revision>
  <cp:lastPrinted>2023-11-07T07:38:01Z</cp:lastPrinted>
  <dcterms:created xsi:type="dcterms:W3CDTF">2021-07-15T09:09:20Z</dcterms:created>
  <dcterms:modified xsi:type="dcterms:W3CDTF">2023-11-07T07:38:34Z</dcterms:modified>
</cp:coreProperties>
</file>